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69" r:id="rId2"/>
    <p:sldId id="256" r:id="rId3"/>
    <p:sldId id="263" r:id="rId4"/>
    <p:sldId id="315" r:id="rId5"/>
    <p:sldId id="316" r:id="rId6"/>
    <p:sldId id="318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02" r:id="rId18"/>
    <p:sldId id="303" r:id="rId19"/>
    <p:sldId id="304" r:id="rId20"/>
    <p:sldId id="301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13" r:id="rId30"/>
  </p:sldIdLst>
  <p:sldSz cx="9144000" cy="5143500" type="screen16x9"/>
  <p:notesSz cx="6858000" cy="9144000"/>
  <p:embeddedFontLs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Aileron Regular Bold" panose="020B0604020202020204" charset="0"/>
      <p:regular r:id="rId36"/>
    </p:embeddedFont>
    <p:embeddedFont>
      <p:font typeface="Garamond" panose="02020404030301010803" pitchFamily="18" charset="0"/>
      <p:regular r:id="rId37"/>
      <p:bold r:id="rId38"/>
      <p:italic r:id="rId39"/>
    </p:embeddedFont>
    <p:embeddedFont>
      <p:font typeface="Aileron Heavy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3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465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40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29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42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16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16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0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4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64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072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266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421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695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547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216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6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3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50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5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85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7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50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06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3172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 Especialista, Professor, 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Consultor 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Arredondado 1"/>
          <p:cNvSpPr/>
          <p:nvPr/>
        </p:nvSpPr>
        <p:spPr>
          <a:xfrm>
            <a:off x="62523" y="1086338"/>
            <a:ext cx="9018954" cy="2258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62522" y="3641969"/>
            <a:ext cx="9011139" cy="5470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1"/>
            <a:ext cx="914400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Gerenciamento </a:t>
            </a:r>
            <a:r>
              <a:rPr lang="pt-BR" b="1" dirty="0">
                <a:latin typeface="Garamond" panose="02020404030301010803" pitchFamily="18" charset="0"/>
              </a:rPr>
              <a:t>de Riscos Trabalhistas:</a:t>
            </a:r>
            <a:r>
              <a:rPr lang="pt-BR" dirty="0">
                <a:latin typeface="Garamond" panose="02020404030301010803" pitchFamily="18" charset="0"/>
              </a:rPr>
              <a:t> A Administração Pública é subsidiariamente responsável pelos encargos trabalhistas e previdenciários. É fundamental exigir comprovação de regularidade da contratada e realizar fiscalização </a:t>
            </a:r>
            <a:r>
              <a:rPr lang="pt-BR" dirty="0" smtClean="0">
                <a:latin typeface="Garamond" panose="02020404030301010803" pitchFamily="18" charset="0"/>
              </a:rPr>
              <a:t>contínua.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Estudo </a:t>
            </a:r>
            <a:r>
              <a:rPr lang="pt-BR" b="1" dirty="0">
                <a:latin typeface="Garamond" panose="02020404030301010803" pitchFamily="18" charset="0"/>
              </a:rPr>
              <a:t>de Viabilidade:</a:t>
            </a:r>
            <a:r>
              <a:rPr lang="pt-BR" dirty="0">
                <a:latin typeface="Garamond" panose="02020404030301010803" pitchFamily="18" charset="0"/>
              </a:rPr>
              <a:t> Avaliar se a terceirização é a opção mais econômica e eficiente em comparação com a execução interna.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Exemplos </a:t>
            </a:r>
            <a:r>
              <a:rPr lang="pt-BR" b="1" dirty="0" smtClean="0">
                <a:latin typeface="Garamond" panose="02020404030301010803" pitchFamily="18" charset="0"/>
              </a:rPr>
              <a:t>Práticos:</a:t>
            </a:r>
            <a:endParaRPr lang="pt-BR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Terceirização </a:t>
            </a:r>
            <a:r>
              <a:rPr lang="pt-BR" b="1" dirty="0">
                <a:latin typeface="Garamond" panose="02020404030301010803" pitchFamily="18" charset="0"/>
              </a:rPr>
              <a:t>Comum:</a:t>
            </a:r>
            <a:r>
              <a:rPr lang="pt-BR" dirty="0">
                <a:latin typeface="Garamond" panose="02020404030301010803" pitchFamily="18" charset="0"/>
              </a:rPr>
              <a:t> Serviços de limpeza, segurança patrimonial, recepção, manutenção de equipamentos, desenvolvimento de softwares específicos que não são a atividade principal do </a:t>
            </a:r>
            <a:r>
              <a:rPr lang="pt-BR" dirty="0" smtClean="0">
                <a:latin typeface="Garamond" panose="02020404030301010803" pitchFamily="18" charset="0"/>
              </a:rPr>
              <a:t>órgão.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Serviços </a:t>
            </a:r>
            <a:r>
              <a:rPr lang="pt-BR" b="1" dirty="0">
                <a:latin typeface="Garamond" panose="02020404030301010803" pitchFamily="18" charset="0"/>
              </a:rPr>
              <a:t>que Não Devem Ser Terceirizados:</a:t>
            </a:r>
            <a:r>
              <a:rPr lang="pt-BR" dirty="0">
                <a:latin typeface="Garamond" panose="02020404030301010803" pitchFamily="18" charset="0"/>
              </a:rPr>
              <a:t> Funções de planejamento estratégico, formulação de políticas públicas, julgamento de processos administrativos e atividades que exigem o poder de polícia </a:t>
            </a:r>
            <a:r>
              <a:rPr lang="pt-BR" dirty="0" smtClean="0">
                <a:latin typeface="Garamond" panose="02020404030301010803" pitchFamily="18" charset="0"/>
              </a:rPr>
              <a:t>estatal.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Fiscalização </a:t>
            </a:r>
            <a:r>
              <a:rPr lang="pt-BR" b="1" dirty="0">
                <a:latin typeface="Garamond" panose="02020404030301010803" pitchFamily="18" charset="0"/>
              </a:rPr>
              <a:t>Efetiva:</a:t>
            </a:r>
            <a:r>
              <a:rPr lang="pt-BR" dirty="0">
                <a:latin typeface="Garamond" panose="02020404030301010803" pitchFamily="18" charset="0"/>
              </a:rPr>
              <a:t> A Administração deve manter um fiscal do contrato que acompanhe a execução e exija da empresa terceirizada a apresentação regular de documentos comprobatórios do cumprimento das obrigações trabalhistas e previdenciárias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Risco Mitigado:</a:t>
            </a:r>
            <a:r>
              <a:rPr lang="pt-BR" dirty="0">
                <a:latin typeface="Garamond" panose="02020404030301010803" pitchFamily="18" charset="0"/>
              </a:rPr>
              <a:t> Passivos trabalhistas (responsabilidade subsidiária), descaracterização da terceirização, interrupção de serviços, precarização das relações de trabalho e danos à imagem da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196174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71938" y="117231"/>
            <a:ext cx="880012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Qual Modalidade é cabível e mais adequada?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a) Pregão b) Concorrência c) Diálogo Competitivo d) Leilão e) Concurso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Escolher a modalidade licitatória que melhor se adequa à natureza e complexidade do objeto, visando a obtenção da proposta mais vantajosa para a Administração Pública.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decisão sobre a modalidade depende de informações claras sobre o tipo de objeto (bem comum, serviço comum, obra, serviço especial, inovação, alienação, trabalho artístico), seu valor estimado e a complexidade da </a:t>
            </a:r>
            <a:r>
              <a:rPr lang="pt-BR" dirty="0" smtClean="0">
                <a:latin typeface="Garamond" panose="02020404030301010803" pitchFamily="18" charset="0"/>
              </a:rPr>
              <a:t>solução.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Lei nº 14.133/2021 simplificou as modalidades, e a correta aplicação depende de um bom levantamento de dados.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da Natureza do Objeto:</a:t>
            </a:r>
            <a:r>
              <a:rPr lang="pt-BR" dirty="0">
                <a:latin typeface="Garamond" panose="02020404030301010803" pitchFamily="18" charset="0"/>
              </a:rPr>
              <a:t> Identificar se o objeto é um "bem ou serviço comum" (objetivo, padronizável), "serviço especial" (requer técnica específica, não facilmente padronizável), obra, ou solução </a:t>
            </a:r>
            <a:r>
              <a:rPr lang="pt-BR" dirty="0" smtClean="0">
                <a:latin typeface="Garamond" panose="02020404030301010803" pitchFamily="18" charset="0"/>
              </a:rPr>
              <a:t>inovadora.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Valor </a:t>
            </a:r>
            <a:r>
              <a:rPr lang="pt-BR" b="1" dirty="0">
                <a:latin typeface="Garamond" panose="02020404030301010803" pitchFamily="18" charset="0"/>
              </a:rPr>
              <a:t>Estimado:</a:t>
            </a:r>
            <a:r>
              <a:rPr lang="pt-BR" dirty="0">
                <a:latin typeface="Garamond" panose="02020404030301010803" pitchFamily="18" charset="0"/>
              </a:rPr>
              <a:t> Embora a Lei nº 14.133/2021 não vincule as modalidades a valores (exceto dispensa de valor), o valor do objeto pode influenciar a complexidade e, indiretamente, a escolha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6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78154" y="1172308"/>
            <a:ext cx="8893908" cy="300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71938" y="117231"/>
            <a:ext cx="88001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Diálogo </a:t>
            </a:r>
            <a:r>
              <a:rPr lang="pt-BR" b="1" dirty="0">
                <a:latin typeface="Garamond" panose="02020404030301010803" pitchFamily="18" charset="0"/>
              </a:rPr>
              <a:t>Competitivo (Novidade):</a:t>
            </a:r>
            <a:r>
              <a:rPr lang="pt-BR" dirty="0">
                <a:latin typeface="Garamond" panose="02020404030301010803" pitchFamily="18" charset="0"/>
              </a:rPr>
              <a:t> Avaliar se o objeto é complexo o suficiente, e se a Administração não consegue definir a solução técnica por si só, justificando a utilização do diálogo competitivo para buscar as melhores soluções junto ao mercado.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>
                <a:latin typeface="Garamond" panose="02020404030301010803" pitchFamily="18" charset="0"/>
              </a:rPr>
              <a:t>Exemplos Práticos (Lei nº 14.133/2021</a:t>
            </a:r>
            <a:r>
              <a:rPr lang="pt-BR" sz="1300" b="1" dirty="0" smtClean="0">
                <a:latin typeface="Garamond" panose="02020404030301010803" pitchFamily="18" charset="0"/>
              </a:rPr>
              <a:t>):</a:t>
            </a:r>
            <a:endParaRPr lang="pt-BR" sz="13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a) Pregão</a:t>
            </a:r>
            <a:r>
              <a:rPr lang="pt-BR" sz="1300" b="1" dirty="0">
                <a:latin typeface="Garamond" panose="02020404030301010803" pitchFamily="18" charset="0"/>
              </a:rPr>
              <a:t>:</a:t>
            </a:r>
            <a:r>
              <a:rPr lang="pt-BR" sz="1300" dirty="0">
                <a:latin typeface="Garamond" panose="02020404030301010803" pitchFamily="18" charset="0"/>
              </a:rPr>
              <a:t> </a:t>
            </a:r>
            <a:r>
              <a:rPr lang="pt-BR" sz="1300" b="1" dirty="0">
                <a:latin typeface="Garamond" panose="02020404030301010803" pitchFamily="18" charset="0"/>
              </a:rPr>
              <a:t>Obrigatório</a:t>
            </a:r>
            <a:r>
              <a:rPr lang="pt-BR" sz="1300" dirty="0">
                <a:latin typeface="Garamond" panose="02020404030301010803" pitchFamily="18" charset="0"/>
              </a:rPr>
              <a:t> para aquisição de bens e serviços comuns, independentemente do valor. </a:t>
            </a:r>
            <a:r>
              <a:rPr lang="pt-BR" sz="1300" dirty="0" err="1">
                <a:latin typeface="Garamond" panose="02020404030301010803" pitchFamily="18" charset="0"/>
              </a:rPr>
              <a:t>Ex</a:t>
            </a:r>
            <a:r>
              <a:rPr lang="pt-BR" sz="1300" dirty="0">
                <a:latin typeface="Garamond" panose="02020404030301010803" pitchFamily="18" charset="0"/>
              </a:rPr>
              <a:t>: compra de material de expediente, contratação de serviços de limpeza e </a:t>
            </a:r>
            <a:r>
              <a:rPr lang="pt-BR" sz="1300" dirty="0" smtClean="0">
                <a:latin typeface="Garamond" panose="02020404030301010803" pitchFamily="18" charset="0"/>
              </a:rPr>
              <a:t>vigilância.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b</a:t>
            </a:r>
            <a:r>
              <a:rPr lang="pt-BR" sz="1300" b="1" dirty="0">
                <a:latin typeface="Garamond" panose="02020404030301010803" pitchFamily="18" charset="0"/>
              </a:rPr>
              <a:t>) Concorrência:</a:t>
            </a:r>
            <a:r>
              <a:rPr lang="pt-BR" sz="1300" dirty="0">
                <a:latin typeface="Garamond" panose="02020404030301010803" pitchFamily="18" charset="0"/>
              </a:rPr>
              <a:t> Para contratação de bens e serviços especiais e de obras e serviços de engenharia. </a:t>
            </a:r>
            <a:r>
              <a:rPr lang="pt-BR" sz="1300" dirty="0" err="1">
                <a:latin typeface="Garamond" panose="02020404030301010803" pitchFamily="18" charset="0"/>
              </a:rPr>
              <a:t>Ex</a:t>
            </a:r>
            <a:r>
              <a:rPr lang="pt-BR" sz="1300" dirty="0">
                <a:latin typeface="Garamond" panose="02020404030301010803" pitchFamily="18" charset="0"/>
              </a:rPr>
              <a:t>: construção de um edifício público, contratação de consultoria especializada </a:t>
            </a:r>
            <a:r>
              <a:rPr lang="pt-BR" sz="1300" dirty="0" smtClean="0">
                <a:latin typeface="Garamond" panose="02020404030301010803" pitchFamily="18" charset="0"/>
              </a:rPr>
              <a:t>complexa.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c</a:t>
            </a:r>
            <a:r>
              <a:rPr lang="pt-BR" sz="1300" b="1" dirty="0">
                <a:latin typeface="Garamond" panose="02020404030301010803" pitchFamily="18" charset="0"/>
              </a:rPr>
              <a:t>) Diálogo Competitivo:</a:t>
            </a:r>
            <a:r>
              <a:rPr lang="pt-BR" sz="1300" dirty="0">
                <a:latin typeface="Garamond" panose="02020404030301010803" pitchFamily="18" charset="0"/>
              </a:rPr>
              <a:t> Para contratações em que a Administração busca soluções inovadoras ou complexas, sem conseguir definir previamente as especificações técnicas. </a:t>
            </a:r>
            <a:r>
              <a:rPr lang="pt-BR" sz="1300" dirty="0" err="1">
                <a:latin typeface="Garamond" panose="02020404030301010803" pitchFamily="18" charset="0"/>
              </a:rPr>
              <a:t>Ex</a:t>
            </a:r>
            <a:r>
              <a:rPr lang="pt-BR" sz="1300" dirty="0">
                <a:latin typeface="Garamond" panose="02020404030301010803" pitchFamily="18" charset="0"/>
              </a:rPr>
              <a:t>: desenvolvimento de um sistema de inteligência artificial para otimização de processos, projeto de uma usina de tratamento de resíduos com tecnologia de </a:t>
            </a:r>
            <a:r>
              <a:rPr lang="pt-BR" sz="1300" dirty="0" smtClean="0">
                <a:latin typeface="Garamond" panose="02020404030301010803" pitchFamily="18" charset="0"/>
              </a:rPr>
              <a:t>ponta.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d</a:t>
            </a:r>
            <a:r>
              <a:rPr lang="pt-BR" sz="1300" b="1" dirty="0">
                <a:latin typeface="Garamond" panose="02020404030301010803" pitchFamily="18" charset="0"/>
              </a:rPr>
              <a:t>) Leilão:</a:t>
            </a:r>
            <a:r>
              <a:rPr lang="pt-BR" sz="1300" dirty="0">
                <a:latin typeface="Garamond" panose="02020404030301010803" pitchFamily="18" charset="0"/>
              </a:rPr>
              <a:t> Para alienação de bens móveis inservíveis ou imóveis da Administração Pública. </a:t>
            </a:r>
            <a:r>
              <a:rPr lang="pt-BR" sz="1300" dirty="0" err="1">
                <a:latin typeface="Garamond" panose="02020404030301010803" pitchFamily="18" charset="0"/>
              </a:rPr>
              <a:t>Ex</a:t>
            </a:r>
            <a:r>
              <a:rPr lang="pt-BR" sz="1300" dirty="0">
                <a:latin typeface="Garamond" panose="02020404030301010803" pitchFamily="18" charset="0"/>
              </a:rPr>
              <a:t>: venda de veículos antigos da frota, alienação de terrenos públicos</a:t>
            </a:r>
            <a:r>
              <a:rPr lang="pt-BR" sz="1300" dirty="0" smtClean="0">
                <a:latin typeface="Garamond" panose="02020404030301010803" pitchFamily="18" charset="0"/>
              </a:rPr>
              <a:t>.</a:t>
            </a:r>
            <a:endParaRPr lang="pt-BR" sz="1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390769" y="250092"/>
            <a:ext cx="8659446" cy="867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101600" y="1180123"/>
            <a:ext cx="8870462" cy="7190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71938" y="117231"/>
            <a:ext cx="88001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</a:t>
            </a:r>
            <a:r>
              <a:rPr lang="pt-BR" b="1" dirty="0">
                <a:latin typeface="Garamond" panose="02020404030301010803" pitchFamily="18" charset="0"/>
              </a:rPr>
              <a:t>) Concurso:</a:t>
            </a:r>
            <a:r>
              <a:rPr lang="pt-BR" dirty="0">
                <a:latin typeface="Garamond" panose="02020404030301010803" pitchFamily="18" charset="0"/>
              </a:rPr>
              <a:t> Para escolha de trabalho técnico, científico ou artístico, mediante instituição de prêmios ou remuneração aos vencedores. 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seleção de um projeto arquitetônico para um novo museu, escolha de um hino municipal.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Risco Mitigado:</a:t>
            </a:r>
            <a:r>
              <a:rPr lang="pt-BR" dirty="0">
                <a:latin typeface="Garamond" panose="02020404030301010803" pitchFamily="18" charset="0"/>
              </a:rPr>
              <a:t> Anulação do processo por vício de forma, ineficiência na seleção do fornecedor, restrição indevida da competitividade, obtenção de proposta desvantajosa e responsabilização dos agentes.</a:t>
            </a:r>
          </a:p>
        </p:txBody>
      </p:sp>
    </p:spTree>
    <p:extLst>
      <p:ext uri="{BB962C8B-B14F-4D97-AF65-F5344CB8AC3E}">
        <p14:creationId xmlns:p14="http://schemas.microsoft.com/office/powerpoint/2010/main" val="268062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09414" y="54708"/>
            <a:ext cx="869070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Como escolher o critério de julgamento?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a) Menor preço b) Maior desconto c) Melhor técnica ou conteúdo artístico d) Técnica e preço e) Maior lance, no caso de leilão f) Maior retorno econômico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Selecionar o critério que melhor equilibra qualidade, custo e benefício para a Administração Pública, de acordo com as características do objeto da contratação.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escolha do critério de julgamento é uma decisão estratégica que depende da clareza sobre as prioridades da contratação: preço é o mais importante, ou a qualidade técnica é primordial, ou um equilíbrio entre </a:t>
            </a:r>
            <a:r>
              <a:rPr lang="pt-BR" dirty="0" smtClean="0">
                <a:latin typeface="Garamond" panose="02020404030301010803" pitchFamily="18" charset="0"/>
              </a:rPr>
              <a:t>ambos?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As </a:t>
            </a:r>
            <a:r>
              <a:rPr lang="pt-BR" dirty="0">
                <a:latin typeface="Garamond" panose="02020404030301010803" pitchFamily="18" charset="0"/>
              </a:rPr>
              <a:t>informações sobre o objeto, o mercado e as necessidades da Administração devem guiar essa escolha.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Criteriosa do Objeto:</a:t>
            </a:r>
            <a:r>
              <a:rPr lang="pt-BR" dirty="0">
                <a:latin typeface="Garamond" panose="02020404030301010803" pitchFamily="18" charset="0"/>
              </a:rPr>
              <a:t> Para bens e serviços padronizáveis e de desempenho facilmente mensurável, menor preço ou maior desconto são adequados. Para objetos complexos ou que exigem alta qualificação, critérios técnicos ou de técnica e preço são mais indicados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Arredondado 1"/>
          <p:cNvSpPr/>
          <p:nvPr/>
        </p:nvSpPr>
        <p:spPr>
          <a:xfrm>
            <a:off x="109414" y="1430215"/>
            <a:ext cx="8815755" cy="284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9414" y="54708"/>
            <a:ext cx="869070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Estudo de Mercado:</a:t>
            </a:r>
            <a:r>
              <a:rPr lang="pt-BR" dirty="0" smtClean="0">
                <a:latin typeface="Garamond" panose="02020404030301010803" pitchFamily="18" charset="0"/>
              </a:rPr>
              <a:t> Analisar as práticas do mercado para o objeto em questão e como os fornecedores costumam precificar ou se diferenciar.</a:t>
            </a:r>
          </a:p>
          <a:p>
            <a:pPr marL="457200"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Justificativa Explícita:</a:t>
            </a:r>
            <a:r>
              <a:rPr lang="pt-BR" dirty="0" smtClean="0">
                <a:latin typeface="Garamond" panose="02020404030301010803" pitchFamily="18" charset="0"/>
              </a:rPr>
              <a:t> A escolha do critério de julgamento deve ser formalmente justificada no processo, demonstrando que é a opção mais vantajosa para a Administração.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Exemplos Práticos (Lei nº 14.133/2021):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a) Menor Preço:</a:t>
            </a:r>
            <a:r>
              <a:rPr lang="pt-BR" dirty="0" smtClean="0">
                <a:latin typeface="Garamond" panose="02020404030301010803" pitchFamily="18" charset="0"/>
              </a:rPr>
              <a:t> Aquisição de bens e serviços comuns, como material de escritório, combustível.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b) Maior Desconto:</a:t>
            </a:r>
            <a:r>
              <a:rPr lang="pt-BR" dirty="0" smtClean="0">
                <a:latin typeface="Garamond" panose="02020404030301010803" pitchFamily="18" charset="0"/>
              </a:rPr>
              <a:t> Contratação de serviços contínuos ou fornecimento de bens com tabela de preços (</a:t>
            </a:r>
            <a:r>
              <a:rPr lang="pt-BR" dirty="0" err="1" smtClean="0">
                <a:latin typeface="Garamond" panose="02020404030301010803" pitchFamily="18" charset="0"/>
              </a:rPr>
              <a:t>ex</a:t>
            </a:r>
            <a:r>
              <a:rPr lang="pt-BR" dirty="0" smtClean="0">
                <a:latin typeface="Garamond" panose="02020404030301010803" pitchFamily="18" charset="0"/>
              </a:rPr>
              <a:t>: serviços de telefonia, aquisição de medicamentos de farmácia popular).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c) Melhor Técnica ou Conteúdo Artístico:</a:t>
            </a:r>
            <a:r>
              <a:rPr lang="pt-BR" dirty="0" smtClean="0">
                <a:latin typeface="Garamond" panose="02020404030301010803" pitchFamily="18" charset="0"/>
              </a:rPr>
              <a:t> Para serviços de alta complexidade ou objetos artísticos onde a qualidade é primordial, e o preço é secundário. </a:t>
            </a:r>
            <a:r>
              <a:rPr lang="pt-BR" dirty="0" err="1" smtClean="0">
                <a:latin typeface="Garamond" panose="02020404030301010803" pitchFamily="18" charset="0"/>
              </a:rPr>
              <a:t>Ex</a:t>
            </a:r>
            <a:r>
              <a:rPr lang="pt-BR" dirty="0" smtClean="0">
                <a:latin typeface="Garamond" panose="02020404030301010803" pitchFamily="18" charset="0"/>
              </a:rPr>
              <a:t>: projetos arquitetônicos de grande relevância, restauração de obras de arte.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d) Técnica e Preço:</a:t>
            </a:r>
            <a:r>
              <a:rPr lang="pt-BR" dirty="0" smtClean="0">
                <a:latin typeface="Garamond" panose="02020404030301010803" pitchFamily="18" charset="0"/>
              </a:rPr>
              <a:t> Para serviços técnicos especializados, com forte componente intelectual, ou obras de engenharia que exigem soluções técnicas específicas, onde a qualidade técnica é relevante, mas o custo também é um fator importante. </a:t>
            </a:r>
            <a:r>
              <a:rPr lang="pt-BR" dirty="0" err="1" smtClean="0">
                <a:latin typeface="Garamond" panose="02020404030301010803" pitchFamily="18" charset="0"/>
              </a:rPr>
              <a:t>Ex</a:t>
            </a:r>
            <a:r>
              <a:rPr lang="pt-BR" dirty="0" smtClean="0">
                <a:latin typeface="Garamond" panose="02020404030301010803" pitchFamily="18" charset="0"/>
              </a:rPr>
              <a:t>: contratação de projetos de engenharia complexos, desenvolvimento de sistemas.</a:t>
            </a:r>
          </a:p>
        </p:txBody>
      </p:sp>
    </p:spTree>
    <p:extLst>
      <p:ext uri="{BB962C8B-B14F-4D97-AF65-F5344CB8AC3E}">
        <p14:creationId xmlns:p14="http://schemas.microsoft.com/office/powerpoint/2010/main" val="201247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Arredondado 1"/>
          <p:cNvSpPr/>
          <p:nvPr/>
        </p:nvSpPr>
        <p:spPr>
          <a:xfrm>
            <a:off x="312615" y="140677"/>
            <a:ext cx="8667262" cy="1258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164123" y="1711569"/>
            <a:ext cx="8753231" cy="11488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9414" y="54708"/>
            <a:ext cx="8690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</a:t>
            </a:r>
            <a:r>
              <a:rPr lang="pt-BR" b="1" dirty="0">
                <a:latin typeface="Garamond" panose="02020404030301010803" pitchFamily="18" charset="0"/>
              </a:rPr>
              <a:t>) Maior Lance:</a:t>
            </a:r>
            <a:r>
              <a:rPr lang="pt-BR" dirty="0">
                <a:latin typeface="Garamond" panose="02020404030301010803" pitchFamily="18" charset="0"/>
              </a:rPr>
              <a:t> Exclusivo para os Leilões (alienação de bens).</a:t>
            </a:r>
          </a:p>
          <a:p>
            <a:pPr marL="457200"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f) Maior Retorno Econômico:</a:t>
            </a:r>
            <a:r>
              <a:rPr lang="pt-BR" dirty="0">
                <a:latin typeface="Garamond" panose="02020404030301010803" pitchFamily="18" charset="0"/>
              </a:rPr>
              <a:t> Para contratos de eficiência, onde o pagamento está vinculado à economia que a solução trará à Administração. 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contratação de empresa para modernizar o sistema de iluminação pública, cujo pagamento é atrelado à economia de energia gerada.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Risco </a:t>
            </a:r>
            <a:r>
              <a:rPr lang="pt-BR" b="1" dirty="0">
                <a:latin typeface="Garamond" panose="02020404030301010803" pitchFamily="18" charset="0"/>
              </a:rPr>
              <a:t>Mitigado:</a:t>
            </a:r>
            <a:r>
              <a:rPr lang="pt-BR" dirty="0">
                <a:latin typeface="Garamond" panose="02020404030301010803" pitchFamily="18" charset="0"/>
              </a:rPr>
              <a:t> Contratação de soluções de baixa qualidade por um preço inadequado, contratações excessivamente caras sem justificativa técnica robusta, questionamentos sobre a economicidade e a legalidade da escolha, e obtenção de resultados insatisfatórios para o interesse público.</a:t>
            </a:r>
          </a:p>
        </p:txBody>
      </p:sp>
    </p:spTree>
    <p:extLst>
      <p:ext uri="{BB962C8B-B14F-4D97-AF65-F5344CB8AC3E}">
        <p14:creationId xmlns:p14="http://schemas.microsoft.com/office/powerpoint/2010/main" val="186080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10" y="2452540"/>
            <a:ext cx="1403884" cy="820972"/>
            <a:chOff x="0" y="0"/>
            <a:chExt cx="5638478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14134" y="2452540"/>
            <a:ext cx="1403884" cy="820972"/>
            <a:chOff x="0" y="0"/>
            <a:chExt cx="5638478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0058" y="2452540"/>
            <a:ext cx="1403884" cy="820972"/>
            <a:chOff x="0" y="0"/>
            <a:chExt cx="5638478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5983" y="2452540"/>
            <a:ext cx="1403884" cy="820972"/>
            <a:chOff x="0" y="0"/>
            <a:chExt cx="5638478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81907" y="2452540"/>
            <a:ext cx="1403884" cy="820972"/>
            <a:chOff x="0" y="0"/>
            <a:chExt cx="5638478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90005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8210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1- PREGÃO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4134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2 - CONCORRÊNCIA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058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3 - CONCURSO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5983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4 - LEILÃO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6246" y="1861496"/>
            <a:ext cx="18352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5 - DIÁLOGO COMPETITIVO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94427" y="496491"/>
            <a:ext cx="5755147" cy="563757"/>
            <a:chOff x="0" y="-47625"/>
            <a:chExt cx="15347058" cy="150335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5347058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4">
                  <a:solidFill>
                    <a:srgbClr val="191919"/>
                  </a:solidFill>
                  <a:latin typeface="Aileron Heavy"/>
                </a:rPr>
                <a:t>MODALIDADES DE LICITAÇÃO ART. 28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6944" y="840176"/>
              <a:ext cx="1481317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7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445929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03768" y="247074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9" y="0"/>
                </a:lnTo>
                <a:lnTo>
                  <a:pt x="2280589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57777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115616" y="2452540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sp>
        <p:nvSpPr>
          <p:cNvPr id="27" name="Retângulo Arredondado 26"/>
          <p:cNvSpPr/>
          <p:nvPr/>
        </p:nvSpPr>
        <p:spPr>
          <a:xfrm>
            <a:off x="502599" y="1355097"/>
            <a:ext cx="1845579" cy="4278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CONCORRÊNCIA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3061269" y="612265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4790114" y="440329"/>
            <a:ext cx="4043493" cy="6199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    Bens e serviços especiais;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Obras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Serviços de engenharia (comum e especial)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3104566" y="1539984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4419327" y="1551534"/>
            <a:ext cx="1426129" cy="369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Todos (Exceto maior lance)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6127292" y="1190128"/>
            <a:ext cx="2916039" cy="1280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Menor preço;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Melhor Técnica ou conteúdo artístico;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Técnica e Preço;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Maior retorno econômico;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Maior desconto. 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3124086" y="2359612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353886" y="2376642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Comum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6" name="Conector de Seta Reta 35"/>
          <p:cNvCxnSpPr>
            <a:stCxn id="28" idx="3"/>
          </p:cNvCxnSpPr>
          <p:nvPr/>
        </p:nvCxnSpPr>
        <p:spPr>
          <a:xfrm flipV="1">
            <a:off x="4177004" y="780044"/>
            <a:ext cx="61311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30" idx="3"/>
          </p:cNvCxnSpPr>
          <p:nvPr/>
        </p:nvCxnSpPr>
        <p:spPr>
          <a:xfrm flipV="1">
            <a:off x="4144087" y="1724541"/>
            <a:ext cx="242323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have Esquerda 38"/>
          <p:cNvSpPr/>
          <p:nvPr/>
        </p:nvSpPr>
        <p:spPr>
          <a:xfrm>
            <a:off x="5928253" y="1182219"/>
            <a:ext cx="144100" cy="1288526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de Seta Reta 40"/>
          <p:cNvCxnSpPr>
            <a:stCxn id="33" idx="3"/>
            <a:endCxn id="34" idx="1"/>
          </p:cNvCxnSpPr>
          <p:nvPr/>
        </p:nvCxnSpPr>
        <p:spPr>
          <a:xfrm>
            <a:off x="3959548" y="2501959"/>
            <a:ext cx="394338" cy="1703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/>
          <p:cNvSpPr/>
          <p:nvPr/>
        </p:nvSpPr>
        <p:spPr>
          <a:xfrm>
            <a:off x="2813876" y="490294"/>
            <a:ext cx="170216" cy="2220053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Arredondado 46"/>
          <p:cNvSpPr/>
          <p:nvPr/>
        </p:nvSpPr>
        <p:spPr>
          <a:xfrm>
            <a:off x="613147" y="3355423"/>
            <a:ext cx="1530391" cy="4999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Pregão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Retângulo Arredondado 47"/>
          <p:cNvSpPr/>
          <p:nvPr/>
        </p:nvSpPr>
        <p:spPr>
          <a:xfrm>
            <a:off x="2893544" y="3039310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etângulo Arredondado 48"/>
          <p:cNvSpPr/>
          <p:nvPr/>
        </p:nvSpPr>
        <p:spPr>
          <a:xfrm>
            <a:off x="2893544" y="3595569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Retângulo Arredondado 49"/>
          <p:cNvSpPr/>
          <p:nvPr/>
        </p:nvSpPr>
        <p:spPr>
          <a:xfrm>
            <a:off x="2906112" y="4181377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Retângulo Arredondado 50"/>
          <p:cNvSpPr/>
          <p:nvPr/>
        </p:nvSpPr>
        <p:spPr>
          <a:xfrm>
            <a:off x="4419327" y="2937238"/>
            <a:ext cx="2174420" cy="444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Bens e Serviços comuns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tângulo Arredondado 51"/>
          <p:cNvSpPr/>
          <p:nvPr/>
        </p:nvSpPr>
        <p:spPr>
          <a:xfrm>
            <a:off x="4430997" y="3582979"/>
            <a:ext cx="1426129" cy="4330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Menor Preço / Maior Desconto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Retângulo Arredondado 52"/>
          <p:cNvSpPr/>
          <p:nvPr/>
        </p:nvSpPr>
        <p:spPr>
          <a:xfrm>
            <a:off x="4419327" y="4181377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Comum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4003768" y="3216331"/>
            <a:ext cx="30619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3933065" y="3767536"/>
            <a:ext cx="453345" cy="125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3715489" y="4323724"/>
            <a:ext cx="638397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have Esquerda 61"/>
          <p:cNvSpPr/>
          <p:nvPr/>
        </p:nvSpPr>
        <p:spPr>
          <a:xfrm>
            <a:off x="2605136" y="2873219"/>
            <a:ext cx="159282" cy="1723755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MODALIDADES E CRITÉRIOS DE JULGAMENTO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10" y="2452540"/>
            <a:ext cx="1403884" cy="820972"/>
            <a:chOff x="0" y="0"/>
            <a:chExt cx="5638478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14134" y="2452540"/>
            <a:ext cx="1403884" cy="820972"/>
            <a:chOff x="0" y="0"/>
            <a:chExt cx="5638478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0058" y="2452540"/>
            <a:ext cx="1403884" cy="820972"/>
            <a:chOff x="0" y="0"/>
            <a:chExt cx="5638478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5983" y="2452540"/>
            <a:ext cx="1403884" cy="820972"/>
            <a:chOff x="0" y="0"/>
            <a:chExt cx="5638478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81907" y="2452540"/>
            <a:ext cx="1403884" cy="820972"/>
            <a:chOff x="0" y="0"/>
            <a:chExt cx="5638478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90005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8210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1- PREGÃO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4134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2 - CONCORRÊNCIA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058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3 - CONCURSO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5983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4 - LEILÃO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6246" y="1861496"/>
            <a:ext cx="18352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5 - DIÁLOGO COMPETITIVO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94427" y="496491"/>
            <a:ext cx="5755147" cy="563757"/>
            <a:chOff x="0" y="-47625"/>
            <a:chExt cx="15347058" cy="150335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5347058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4">
                  <a:solidFill>
                    <a:srgbClr val="191919"/>
                  </a:solidFill>
                  <a:latin typeface="Aileron Heavy"/>
                </a:rPr>
                <a:t>MODALIDADES DE LICITAÇÃO ART. 28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6944" y="840176"/>
              <a:ext cx="1481317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7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445929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03768" y="247074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9" y="0"/>
                </a:lnTo>
                <a:lnTo>
                  <a:pt x="2280589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57777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115616" y="2452540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Arredondado 26"/>
          <p:cNvSpPr/>
          <p:nvPr/>
        </p:nvSpPr>
        <p:spPr>
          <a:xfrm>
            <a:off x="502599" y="1355097"/>
            <a:ext cx="1845579" cy="4278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CONCURSO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3061269" y="612265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4790114" y="515889"/>
            <a:ext cx="2927303" cy="465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Trabalho técnico, científico e artístico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3083531" y="1120934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4753074" y="1139660"/>
            <a:ext cx="2930143" cy="369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Melhor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técnica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ou conteúdo artístico;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3081505" y="1620000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789680" y="1588187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Especial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6" name="Conector de Seta Reta 35"/>
          <p:cNvCxnSpPr>
            <a:stCxn id="28" idx="3"/>
          </p:cNvCxnSpPr>
          <p:nvPr/>
        </p:nvCxnSpPr>
        <p:spPr>
          <a:xfrm flipV="1">
            <a:off x="4177004" y="780044"/>
            <a:ext cx="61311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4123052" y="1311110"/>
            <a:ext cx="63002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925883" y="1740911"/>
            <a:ext cx="752117" cy="224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/>
          <p:cNvSpPr/>
          <p:nvPr/>
        </p:nvSpPr>
        <p:spPr>
          <a:xfrm>
            <a:off x="2845228" y="540350"/>
            <a:ext cx="172868" cy="1633104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Arredondado 46"/>
          <p:cNvSpPr/>
          <p:nvPr/>
        </p:nvSpPr>
        <p:spPr>
          <a:xfrm>
            <a:off x="613147" y="3355423"/>
            <a:ext cx="1530391" cy="4999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Leilão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Retângulo Arredondado 47"/>
          <p:cNvSpPr/>
          <p:nvPr/>
        </p:nvSpPr>
        <p:spPr>
          <a:xfrm>
            <a:off x="2893544" y="3039310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etângulo Arredondado 48"/>
          <p:cNvSpPr/>
          <p:nvPr/>
        </p:nvSpPr>
        <p:spPr>
          <a:xfrm>
            <a:off x="2893544" y="3595569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Retângulo Arredondado 49"/>
          <p:cNvSpPr/>
          <p:nvPr/>
        </p:nvSpPr>
        <p:spPr>
          <a:xfrm>
            <a:off x="2906112" y="4181377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Retângulo Arredondado 50"/>
          <p:cNvSpPr/>
          <p:nvPr/>
        </p:nvSpPr>
        <p:spPr>
          <a:xfrm>
            <a:off x="4419327" y="2937238"/>
            <a:ext cx="2174420" cy="444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Alienação de Bens móveis e imóveis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tângulo Arredondado 51"/>
          <p:cNvSpPr/>
          <p:nvPr/>
        </p:nvSpPr>
        <p:spPr>
          <a:xfrm>
            <a:off x="4430997" y="3582979"/>
            <a:ext cx="1426129" cy="4330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Maior lance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Retângulo Arredondado 52"/>
          <p:cNvSpPr/>
          <p:nvPr/>
        </p:nvSpPr>
        <p:spPr>
          <a:xfrm>
            <a:off x="4419327" y="4181377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Especial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4003768" y="3216331"/>
            <a:ext cx="30619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3933065" y="3767536"/>
            <a:ext cx="453345" cy="125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3715489" y="4323724"/>
            <a:ext cx="638397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have Esquerda 61"/>
          <p:cNvSpPr/>
          <p:nvPr/>
        </p:nvSpPr>
        <p:spPr>
          <a:xfrm>
            <a:off x="2605136" y="2873219"/>
            <a:ext cx="159282" cy="1723755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9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10" y="2452540"/>
            <a:ext cx="1403884" cy="820972"/>
            <a:chOff x="0" y="0"/>
            <a:chExt cx="5638478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14134" y="2452540"/>
            <a:ext cx="1403884" cy="820972"/>
            <a:chOff x="0" y="0"/>
            <a:chExt cx="5638478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0058" y="2452540"/>
            <a:ext cx="1403884" cy="820972"/>
            <a:chOff x="0" y="0"/>
            <a:chExt cx="5638478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5983" y="2452540"/>
            <a:ext cx="1403884" cy="820972"/>
            <a:chOff x="0" y="0"/>
            <a:chExt cx="5638478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81907" y="2452540"/>
            <a:ext cx="1403884" cy="820972"/>
            <a:chOff x="0" y="0"/>
            <a:chExt cx="5638478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90005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8210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1- PREGÃO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4134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2 - CONCORRÊNCIA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058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3 - CONCURSO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5983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4 - LEILÃO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6246" y="1861496"/>
            <a:ext cx="18352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5 - DIÁLOGO COMPETITIVO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94427" y="496491"/>
            <a:ext cx="5755147" cy="563757"/>
            <a:chOff x="0" y="-47625"/>
            <a:chExt cx="15347058" cy="150335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5347058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4">
                  <a:solidFill>
                    <a:srgbClr val="191919"/>
                  </a:solidFill>
                  <a:latin typeface="Aileron Heavy"/>
                </a:rPr>
                <a:t>MODALIDADES DE LICITAÇÃO ART. 28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6944" y="840176"/>
              <a:ext cx="1481317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7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445929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03768" y="247074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9" y="0"/>
                </a:lnTo>
                <a:lnTo>
                  <a:pt x="2280589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57777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115616" y="2452540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Arredondado 26"/>
          <p:cNvSpPr/>
          <p:nvPr/>
        </p:nvSpPr>
        <p:spPr>
          <a:xfrm>
            <a:off x="490315" y="2005102"/>
            <a:ext cx="1845579" cy="4278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DIÁLOGO COMPETITIVO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3028355" y="1184401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4790114" y="515889"/>
            <a:ext cx="3675091" cy="465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Os procedimentos “normais” não são adequados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3012202" y="2437042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4812451" y="2407228"/>
            <a:ext cx="2930143" cy="369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Próprios/definidos no edital.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3088800" y="3027793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708044" y="2980762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Especial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6" name="Conector de Seta Reta 35"/>
          <p:cNvCxnSpPr>
            <a:stCxn id="28" idx="3"/>
          </p:cNvCxnSpPr>
          <p:nvPr/>
        </p:nvCxnSpPr>
        <p:spPr>
          <a:xfrm flipV="1">
            <a:off x="4144090" y="780045"/>
            <a:ext cx="646024" cy="5721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4078022" y="2628153"/>
            <a:ext cx="63002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921398" y="3154072"/>
            <a:ext cx="752117" cy="224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/>
          <p:cNvSpPr/>
          <p:nvPr/>
        </p:nvSpPr>
        <p:spPr>
          <a:xfrm>
            <a:off x="2559609" y="604007"/>
            <a:ext cx="331676" cy="3179428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Arredondado 49"/>
          <p:cNvSpPr/>
          <p:nvPr/>
        </p:nvSpPr>
        <p:spPr>
          <a:xfrm>
            <a:off x="4812451" y="1514753"/>
            <a:ext cx="3788999" cy="5533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Inovação/adaptação das soluções/impossibilidade de definir com precisão.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Retângulo Arredondado 52"/>
          <p:cNvSpPr/>
          <p:nvPr/>
        </p:nvSpPr>
        <p:spPr>
          <a:xfrm>
            <a:off x="4824037" y="1103014"/>
            <a:ext cx="3641168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Realizar diálogos para identificar as alternativas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9" name="Conector de Seta Reta 58"/>
          <p:cNvCxnSpPr>
            <a:stCxn id="33" idx="3"/>
          </p:cNvCxnSpPr>
          <p:nvPr/>
        </p:nvCxnSpPr>
        <p:spPr>
          <a:xfrm>
            <a:off x="3924262" y="3170140"/>
            <a:ext cx="742258" cy="36398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V="1">
            <a:off x="4151717" y="1245361"/>
            <a:ext cx="638397" cy="1068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>
            <a:stCxn id="28" idx="3"/>
          </p:cNvCxnSpPr>
          <p:nvPr/>
        </p:nvCxnSpPr>
        <p:spPr>
          <a:xfrm>
            <a:off x="4144090" y="1352181"/>
            <a:ext cx="698263" cy="4442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57"/>
          <p:cNvSpPr/>
          <p:nvPr/>
        </p:nvSpPr>
        <p:spPr>
          <a:xfrm>
            <a:off x="4708044" y="3385321"/>
            <a:ext cx="1203891" cy="284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Pré-seleção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Retângulo Arredondado 59"/>
          <p:cNvSpPr/>
          <p:nvPr/>
        </p:nvSpPr>
        <p:spPr>
          <a:xfrm>
            <a:off x="6053494" y="3385321"/>
            <a:ext cx="1474468" cy="254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Diálogos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Retângulo Arredondado 60"/>
          <p:cNvSpPr/>
          <p:nvPr/>
        </p:nvSpPr>
        <p:spPr>
          <a:xfrm>
            <a:off x="7742594" y="3299524"/>
            <a:ext cx="1203891" cy="3924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Fase competitiva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63" name="Conector de Seta Reta 62"/>
          <p:cNvCxnSpPr>
            <a:endCxn id="60" idx="1"/>
          </p:cNvCxnSpPr>
          <p:nvPr/>
        </p:nvCxnSpPr>
        <p:spPr>
          <a:xfrm flipV="1">
            <a:off x="5953459" y="3512524"/>
            <a:ext cx="100035" cy="216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7527962" y="3512524"/>
            <a:ext cx="255570" cy="491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1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5274" y="-54842"/>
            <a:ext cx="908872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Informação é Preciso! Primeiro o Script Depois a Prática.</a:t>
            </a:r>
            <a:endParaRPr sz="3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24125" y="382728"/>
            <a:ext cx="6782688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1 -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A solicitação não deixa dúvidas sobre o objeto que se pretende?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2 </a:t>
            </a:r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- A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justificativa comprova a necessidade do objeto?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3 -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O objeto exige Licitação ou poderá ocorrer por Contratação direta?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a) Dispensa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b) Inexigibilidade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c) Credenciamento 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4 </a:t>
            </a:r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- Em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caso de serviço o objeto pode ser terceirizado?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5 -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Qual Modalidade é cabível e mais adequada?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a) Pregão 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b) Concorrência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c) Diálogo Competitivo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d) Leilão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e) Concurso 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6 -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Como escolher o critério de julgamento?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a) Menor preço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b) Maior desconto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c) Melhor técnica ou conteúdo artístico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d) Técnica e preço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e) Maior lance, no caso de leilão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f) </a:t>
            </a:r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Maior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retorno econômico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7 - 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É possível agrupar em lotes? Ou não?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8 -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Como deve ser a participação dos Agentes Licitadores?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9 - </a:t>
            </a:r>
            <a:r>
              <a:rPr lang="pt-B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Quantos pareceres técnicos/jurídicos são necessários e como devem ser elaborados?</a:t>
            </a:r>
            <a:endParaRPr lang="pt-BR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83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480128" y="60279"/>
            <a:ext cx="711374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CRITÉRIOS DE JULGAMENTO – MENOR PREÇO OU MAIOR DESCONTO –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IN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73/2022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904301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MENOR PREÇO OU MAIOR DESCONTO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2114026" y="799718"/>
            <a:ext cx="6895750" cy="6602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Dispõe sobre a licitação pelo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critério de julgamento por menor preço ou maior desconto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, na forma eletrônica, para a contratação de bens, serviços e obras, no âmbito da Administração Pública federal direta, autárquica e fundacional.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2114026" y="1569004"/>
            <a:ext cx="6895750" cy="9057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critério de julgamento de menor preço ou maior desconto será adotado quando 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E.T.P - estudo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técnico preliminar demonstrar que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a avaliação e a ponderação da qualidade técnica das propostas que </a:t>
            </a:r>
            <a:r>
              <a:rPr lang="pt-BR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excederem os requisitos mínimos das especificações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não forem relevantes aos fins pretendidos pela Administração.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2172759" y="2791438"/>
            <a:ext cx="1862355" cy="5033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Considerará o menor dispêndio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4622334" y="2634403"/>
            <a:ext cx="4387442" cy="847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Também serão considerados, se objetivamente definidos no edital, os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custos indiretos de despesas de manutenção, utilização, reposição, depreciação e impacto ambiental e ainda o ciclo de vida do objeto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  <p:cxnSp>
        <p:nvCxnSpPr>
          <p:cNvPr id="7" name="Conector de Seta Reta 6"/>
          <p:cNvCxnSpPr>
            <a:stCxn id="3" idx="3"/>
            <a:endCxn id="5" idx="1"/>
          </p:cNvCxnSpPr>
          <p:nvPr/>
        </p:nvCxnSpPr>
        <p:spPr>
          <a:xfrm>
            <a:off x="4035114" y="3043108"/>
            <a:ext cx="587220" cy="1493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7"/>
          <p:cNvSpPr/>
          <p:nvPr/>
        </p:nvSpPr>
        <p:spPr>
          <a:xfrm>
            <a:off x="2172759" y="3920289"/>
            <a:ext cx="914390" cy="4026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Adotado para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3498209" y="3649211"/>
            <a:ext cx="5058561" cy="1140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I - na modalidade pregão, obrigatoriamente;</a:t>
            </a:r>
          </a:p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II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- na modalidade concorrência, observado o art. 3º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III - na fase competitiva da modalidade diálogo competitivo, quando for entendido como o mais adequado à solução identificada na fase de diálogo.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103936" y="4135772"/>
            <a:ext cx="39427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9" idx="3"/>
          </p:cNvCxnSpPr>
          <p:nvPr/>
        </p:nvCxnSpPr>
        <p:spPr>
          <a:xfrm flipV="1">
            <a:off x="1649096" y="1979802"/>
            <a:ext cx="406207" cy="61503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9" idx="3"/>
          </p:cNvCxnSpPr>
          <p:nvPr/>
        </p:nvCxnSpPr>
        <p:spPr>
          <a:xfrm>
            <a:off x="1649096" y="2594836"/>
            <a:ext cx="464930" cy="46321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9" idx="3"/>
          </p:cNvCxnSpPr>
          <p:nvPr/>
        </p:nvCxnSpPr>
        <p:spPr>
          <a:xfrm>
            <a:off x="1649096" y="2594836"/>
            <a:ext cx="464930" cy="15409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338" y="0"/>
            <a:ext cx="8839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É possível agrupar em lotes? Ou não?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Avaliar a conveniência e a legalidade do parcelamento do objeto em lotes, buscando maximizar a competitividade e a obtenção da proposta mais vantajosa.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decisão de lotear ou não depende de um estudo aprofundado do mercado, da natureza do objeto, da capacidade dos fornecedores e dos ganhos (ou perdas) de </a:t>
            </a:r>
            <a:r>
              <a:rPr lang="pt-BR" dirty="0" smtClean="0">
                <a:latin typeface="Garamond" panose="02020404030301010803" pitchFamily="18" charset="0"/>
              </a:rPr>
              <a:t>escala.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Todas </a:t>
            </a:r>
            <a:r>
              <a:rPr lang="pt-BR" dirty="0">
                <a:latin typeface="Garamond" panose="02020404030301010803" pitchFamily="18" charset="0"/>
              </a:rPr>
              <a:t>as informações sobre as necessidades internas e a estrutura do mercado fornecedor devem ser analisadas para justificar a escolha.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Incentivo </a:t>
            </a:r>
            <a:r>
              <a:rPr lang="pt-BR" b="1" dirty="0">
                <a:latin typeface="Garamond" panose="02020404030301010803" pitchFamily="18" charset="0"/>
              </a:rPr>
              <a:t>ao Parcelamento (Lei nº 14.133/2021):</a:t>
            </a:r>
            <a:r>
              <a:rPr lang="pt-BR" dirty="0">
                <a:latin typeface="Garamond" panose="02020404030301010803" pitchFamily="18" charset="0"/>
              </a:rPr>
              <a:t> A nova Lei de Licitações preza pelo parcelamento do objeto, quando técnica e economicamente viável, para ampliar a competitividade e a participação de micro e pequenas </a:t>
            </a:r>
            <a:r>
              <a:rPr lang="pt-BR" dirty="0" smtClean="0">
                <a:latin typeface="Garamond" panose="02020404030301010803" pitchFamily="18" charset="0"/>
              </a:rPr>
              <a:t>empresas.</a:t>
            </a:r>
          </a:p>
        </p:txBody>
      </p:sp>
    </p:spTree>
    <p:extLst>
      <p:ext uri="{BB962C8B-B14F-4D97-AF65-F5344CB8AC3E}">
        <p14:creationId xmlns:p14="http://schemas.microsoft.com/office/powerpoint/2010/main" val="100351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0" y="3040185"/>
            <a:ext cx="9034585" cy="125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0338" y="0"/>
            <a:ext cx="8839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Técnica e Econômica:</a:t>
            </a:r>
            <a:r>
              <a:rPr lang="pt-BR" dirty="0">
                <a:latin typeface="Garamond" panose="02020404030301010803" pitchFamily="18" charset="0"/>
              </a:rPr>
              <a:t>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Vantagens </a:t>
            </a:r>
            <a:r>
              <a:rPr lang="pt-BR" b="1" dirty="0">
                <a:latin typeface="Garamond" panose="02020404030301010803" pitchFamily="18" charset="0"/>
              </a:rPr>
              <a:t>do Loteamento/Parcelamento:</a:t>
            </a:r>
            <a:r>
              <a:rPr lang="pt-BR" dirty="0">
                <a:latin typeface="Garamond" panose="02020404030301010803" pitchFamily="18" charset="0"/>
              </a:rPr>
              <a:t> Maior competitividade, possibilidade de participação de pequenas e médias empresas, especialização dos fornecedores em itens específicos, melhor preço para cada </a:t>
            </a:r>
            <a:r>
              <a:rPr lang="pt-BR" dirty="0" smtClean="0">
                <a:latin typeface="Garamond" panose="02020404030301010803" pitchFamily="18" charset="0"/>
              </a:rPr>
              <a:t>item.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Desvantagens </a:t>
            </a:r>
            <a:r>
              <a:rPr lang="pt-BR" b="1" dirty="0">
                <a:latin typeface="Garamond" panose="02020404030301010803" pitchFamily="18" charset="0"/>
              </a:rPr>
              <a:t>do Loteamento/Parcelamento (e Vantagens da Compra Total):</a:t>
            </a:r>
            <a:r>
              <a:rPr lang="pt-BR" dirty="0">
                <a:latin typeface="Garamond" panose="02020404030301010803" pitchFamily="18" charset="0"/>
              </a:rPr>
              <a:t> Economia de escala (preços unitários menores por grandes volumes), simplificação da gestão contratual (um contrato para tudo), redução de custos administrativos (menos processos licitatórios</a:t>
            </a:r>
            <a:r>
              <a:rPr lang="pt-BR" dirty="0" smtClean="0">
                <a:latin typeface="Garamond" panose="02020404030301010803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Justificativa </a:t>
            </a:r>
            <a:r>
              <a:rPr lang="pt-BR" b="1" dirty="0">
                <a:latin typeface="Garamond" panose="02020404030301010803" pitchFamily="18" charset="0"/>
              </a:rPr>
              <a:t>para Não Loteamento:</a:t>
            </a:r>
            <a:r>
              <a:rPr lang="pt-BR" dirty="0">
                <a:latin typeface="Garamond" panose="02020404030301010803" pitchFamily="18" charset="0"/>
              </a:rPr>
              <a:t> A decisão de não lotear deve ser técnica e economicamente justificada, demonstrando que a aglutinação dos itens trará vantagens inequívocas para a Administração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ganhos de escala substanciais, indivisibilidade do objeto).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Exemplos Práticos</a:t>
            </a:r>
            <a:r>
              <a:rPr lang="pt-BR" b="1" dirty="0" smtClean="0">
                <a:latin typeface="Garamond" panose="02020404030301010803" pitchFamily="18" charset="0"/>
              </a:rPr>
              <a:t>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✅ </a:t>
            </a:r>
            <a:r>
              <a:rPr lang="pt-BR" b="1" dirty="0">
                <a:latin typeface="Garamond" panose="02020404030301010803" pitchFamily="18" charset="0"/>
              </a:rPr>
              <a:t>Loteamento/Parcelamento:</a:t>
            </a:r>
            <a:r>
              <a:rPr lang="pt-BR" dirty="0">
                <a:latin typeface="Garamond" panose="02020404030301010803" pitchFamily="18" charset="0"/>
              </a:rPr>
              <a:t> Na aquisição de materiais de escritório, em vez de comprar tudo em um único lote, pode-se separar por tipo (papelaria, informática, limpeza) ou por local de entrega (lote 1 para a sede, lote 2 para as regionais), permitindo que empresas especializadas em cada segmento ou com logística regional participem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9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70338" y="117231"/>
            <a:ext cx="8839200" cy="90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70338" y="1305169"/>
            <a:ext cx="8839200" cy="7971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0338" y="0"/>
            <a:ext cx="8839200" cy="2000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❌ </a:t>
            </a:r>
            <a:r>
              <a:rPr lang="pt-BR" b="1" dirty="0">
                <a:latin typeface="Garamond" panose="02020404030301010803" pitchFamily="18" charset="0"/>
              </a:rPr>
              <a:t>Não Loteamento (com justificativa):</a:t>
            </a:r>
            <a:r>
              <a:rPr lang="pt-BR" dirty="0">
                <a:latin typeface="Garamond" panose="02020404030301010803" pitchFamily="18" charset="0"/>
              </a:rPr>
              <a:t> Contratação de um sistema integrado de gestão para todo o órgão, onde o parcelamento em módulos por diferentes empresas inviabilizaria a integração e o funcionamento sistêmico, gerando riscos de incompatibilidade e problemas de manutenção.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Risco </a:t>
            </a:r>
            <a:r>
              <a:rPr lang="pt-BR" b="1" dirty="0">
                <a:latin typeface="Garamond" panose="02020404030301010803" pitchFamily="18" charset="0"/>
              </a:rPr>
              <a:t>Mitigado:</a:t>
            </a:r>
            <a:r>
              <a:rPr lang="pt-BR" dirty="0">
                <a:latin typeface="Garamond" panose="02020404030301010803" pitchFamily="18" charset="0"/>
              </a:rPr>
              <a:t> Restrição indevida da competitividade, favorecimento de grandes empresas, obtenção de preços menos vantajosos, ineficiência na gestão contratual, fracionamento ilegal de despesa.</a:t>
            </a:r>
          </a:p>
        </p:txBody>
      </p:sp>
    </p:spTree>
    <p:extLst>
      <p:ext uri="{BB962C8B-B14F-4D97-AF65-F5344CB8AC3E}">
        <p14:creationId xmlns:p14="http://schemas.microsoft.com/office/powerpoint/2010/main" val="417666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2523" y="-85969"/>
            <a:ext cx="8847015" cy="5211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Como deve ser a participação dos Agentes Licitadores?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Definir as atribuições, responsabilidades e a necessária qualificação dos agentes públicos envolvidos no processo licitatório e na gestão dos contratos, garantindo a lisura e eficiência da contratação.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informação é o insumo principal da atuação dos agentes. Eles precisam ter acesso a todas as peças do processo, decisões anteriores, normas e entendimentos para atuar de forma </a:t>
            </a:r>
            <a:r>
              <a:rPr lang="pt-BR" dirty="0" smtClean="0">
                <a:latin typeface="Garamond" panose="02020404030301010803" pitchFamily="18" charset="0"/>
              </a:rPr>
              <a:t>correta.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correta documentação das ações e decisões dos agentes é crucial para a transparência e rastreabilidade do processo.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Profissionalização </a:t>
            </a:r>
            <a:r>
              <a:rPr lang="pt-BR" b="1" dirty="0">
                <a:latin typeface="Garamond" panose="02020404030301010803" pitchFamily="18" charset="0"/>
              </a:rPr>
              <a:t>(Lei nº 14.133/2021):</a:t>
            </a:r>
            <a:r>
              <a:rPr lang="pt-BR" dirty="0">
                <a:latin typeface="Garamond" panose="02020404030301010803" pitchFamily="18" charset="0"/>
              </a:rPr>
              <a:t> A nova lei reforça a necessidade de profissionalização dos agentes, exigindo qualificação e experiência compatíveis com a função. Incentiva a criação de unidades de contratação </a:t>
            </a:r>
            <a:r>
              <a:rPr lang="pt-BR" dirty="0" smtClean="0">
                <a:latin typeface="Garamond" panose="02020404030301010803" pitchFamily="18" charset="0"/>
              </a:rPr>
              <a:t>especializadas.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Agente </a:t>
            </a:r>
            <a:r>
              <a:rPr lang="pt-BR" b="1" dirty="0">
                <a:latin typeface="Garamond" panose="02020404030301010803" pitchFamily="18" charset="0"/>
              </a:rPr>
              <a:t>de Contratação:</a:t>
            </a:r>
            <a:r>
              <a:rPr lang="pt-BR" dirty="0">
                <a:latin typeface="Garamond" panose="02020404030301010803" pitchFamily="18" charset="0"/>
              </a:rPr>
              <a:t> Responsável por conduzir todo o processo licitatório, com poder de decisão, auxiliado por equipe de apoio. Sua atuação deve ser imparcial, técnica e </a:t>
            </a:r>
            <a:r>
              <a:rPr lang="pt-BR" dirty="0" smtClean="0">
                <a:latin typeface="Garamond" panose="02020404030301010803" pitchFamily="18" charset="0"/>
              </a:rPr>
              <a:t>fundamentada.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Comissão de Contratação:</a:t>
            </a:r>
            <a:r>
              <a:rPr lang="pt-BR" dirty="0">
                <a:latin typeface="Garamond" panose="02020404030301010803" pitchFamily="18" charset="0"/>
              </a:rPr>
              <a:t> Em casos específicos (concorrência para bens especiais, diálogo competitivo), substitui o agente de contratação, com as mesmas responsabilidades.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Arredondado 1"/>
          <p:cNvSpPr/>
          <p:nvPr/>
        </p:nvSpPr>
        <p:spPr>
          <a:xfrm>
            <a:off x="70338" y="2047631"/>
            <a:ext cx="8932985" cy="180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70338" y="3923323"/>
            <a:ext cx="8839200" cy="5705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0338" y="93785"/>
            <a:ext cx="8839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Gestores </a:t>
            </a:r>
            <a:r>
              <a:rPr lang="pt-BR" b="1" dirty="0">
                <a:latin typeface="Garamond" panose="02020404030301010803" pitchFamily="18" charset="0"/>
              </a:rPr>
              <a:t>e Fiscais de Contratos:</a:t>
            </a:r>
            <a:r>
              <a:rPr lang="pt-BR" dirty="0">
                <a:latin typeface="Garamond" panose="02020404030301010803" pitchFamily="18" charset="0"/>
              </a:rPr>
              <a:t> Responsáveis por acompanhar e fiscalizar a execução contratual, atestar a conformidade dos serviços/produtos e registrar todas as </a:t>
            </a:r>
            <a:r>
              <a:rPr lang="pt-BR" dirty="0" smtClean="0">
                <a:latin typeface="Garamond" panose="02020404030301010803" pitchFamily="18" charset="0"/>
              </a:rPr>
              <a:t>ocorrências.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Segregação </a:t>
            </a:r>
            <a:r>
              <a:rPr lang="pt-BR" b="1" dirty="0">
                <a:latin typeface="Garamond" panose="02020404030301010803" pitchFamily="18" charset="0"/>
              </a:rPr>
              <a:t>de Funções:</a:t>
            </a:r>
            <a:r>
              <a:rPr lang="pt-BR" dirty="0">
                <a:latin typeface="Garamond" panose="02020404030301010803" pitchFamily="18" charset="0"/>
              </a:rPr>
              <a:t> Evitar que a mesma pessoa acumule funções que possam gerar conflito de interesse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quem elabora o termo de referência ser o mesmo que julga as propostas ou fiscaliza o contrato</a:t>
            </a:r>
            <a:r>
              <a:rPr lang="pt-BR" dirty="0" smtClean="0">
                <a:latin typeface="Garamond" panose="02020404030301010803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Capacitação </a:t>
            </a:r>
            <a:r>
              <a:rPr lang="pt-BR" b="1" dirty="0">
                <a:latin typeface="Garamond" panose="02020404030301010803" pitchFamily="18" charset="0"/>
              </a:rPr>
              <a:t>Contínua:</a:t>
            </a:r>
            <a:r>
              <a:rPr lang="pt-BR" dirty="0">
                <a:latin typeface="Garamond" panose="02020404030301010803" pitchFamily="18" charset="0"/>
              </a:rPr>
              <a:t> Os agentes devem ser continuamente capacitados sobre a legislação, novas tecnologias e boas práticas em licitações e contratos.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>
                <a:latin typeface="Garamond" panose="02020404030301010803" pitchFamily="18" charset="0"/>
              </a:rPr>
              <a:t>Exemplos </a:t>
            </a:r>
            <a:r>
              <a:rPr lang="pt-BR" sz="1300" b="1" dirty="0" smtClean="0">
                <a:latin typeface="Garamond" panose="02020404030301010803" pitchFamily="18" charset="0"/>
              </a:rPr>
              <a:t>Práticos:</a:t>
            </a:r>
            <a:endParaRPr lang="pt-BR" sz="13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Garamond" panose="02020404030301010803" pitchFamily="18" charset="0"/>
              </a:rPr>
              <a:t>O </a:t>
            </a:r>
            <a:r>
              <a:rPr lang="pt-BR" sz="1300" b="1" dirty="0">
                <a:latin typeface="Garamond" panose="02020404030301010803" pitchFamily="18" charset="0"/>
              </a:rPr>
              <a:t>Agente de Contratação</a:t>
            </a:r>
            <a:r>
              <a:rPr lang="pt-BR" sz="1300" dirty="0">
                <a:latin typeface="Garamond" panose="02020404030301010803" pitchFamily="18" charset="0"/>
              </a:rPr>
              <a:t> recebe as propostas, as classifica, negocia preços e adjudica o objeto ao vencedor, tudo de forma transparente e documentada no sistema </a:t>
            </a:r>
            <a:r>
              <a:rPr lang="pt-BR" sz="1300" dirty="0" smtClean="0">
                <a:latin typeface="Garamond" panose="02020404030301010803" pitchFamily="18" charset="0"/>
              </a:rPr>
              <a:t>eletrônico.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Garamond" panose="02020404030301010803" pitchFamily="18" charset="0"/>
              </a:rPr>
              <a:t>A </a:t>
            </a:r>
            <a:r>
              <a:rPr lang="pt-BR" sz="1300" b="1" dirty="0">
                <a:latin typeface="Garamond" panose="02020404030301010803" pitchFamily="18" charset="0"/>
              </a:rPr>
              <a:t>Equipe de Apoio</a:t>
            </a:r>
            <a:r>
              <a:rPr lang="pt-BR" sz="1300" dirty="0">
                <a:latin typeface="Garamond" panose="02020404030301010803" pitchFamily="18" charset="0"/>
              </a:rPr>
              <a:t> auxilia o Agente na fase externa, como no saneamento de documentos e análise de </a:t>
            </a:r>
            <a:r>
              <a:rPr lang="pt-BR" sz="1300" dirty="0" smtClean="0">
                <a:latin typeface="Garamond" panose="02020404030301010803" pitchFamily="18" charset="0"/>
              </a:rPr>
              <a:t>propostas.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Garamond" panose="02020404030301010803" pitchFamily="18" charset="0"/>
              </a:rPr>
              <a:t>O </a:t>
            </a:r>
            <a:r>
              <a:rPr lang="pt-BR" sz="1300" b="1" dirty="0">
                <a:latin typeface="Garamond" panose="02020404030301010803" pitchFamily="18" charset="0"/>
              </a:rPr>
              <a:t>Fiscal do Contrato</a:t>
            </a:r>
            <a:r>
              <a:rPr lang="pt-BR" sz="1300" dirty="0">
                <a:latin typeface="Garamond" panose="02020404030301010803" pitchFamily="18" charset="0"/>
              </a:rPr>
              <a:t> registra diariamente a presença dos terceirizados, a qualidade dos serviços prestados, eventuais falhas e solicitações de ajuste, documentando tudo em sistema próprio ou em relatórios.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Risco Mitigado:</a:t>
            </a:r>
            <a:r>
              <a:rPr lang="pt-BR" dirty="0">
                <a:latin typeface="Garamond" panose="02020404030301010803" pitchFamily="18" charset="0"/>
              </a:rPr>
              <a:t> Fraudes, desvios, falhas processuais, decisões equivocadas, responsabilidade pessoal dos agentes, paralisação de processos e danos à imagem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2846211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338" y="93785"/>
            <a:ext cx="877667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Quantos pareceres técnicos/jurídicos são necessários e como devem ser elaborados?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Assegurar a legalidade, a viabilidade técnica e a economicidade das contratações por meio de análises especializadas e formais, que balizam as decisões dos gestores.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Os </a:t>
            </a:r>
            <a:r>
              <a:rPr lang="pt-BR" dirty="0">
                <a:latin typeface="Garamond" panose="02020404030301010803" pitchFamily="18" charset="0"/>
              </a:rPr>
              <a:t>pareceres são documentos chave que consolidam informações técnicas e legais, transformando-as em análises e recomendações </a:t>
            </a:r>
            <a:r>
              <a:rPr lang="pt-BR" dirty="0" smtClean="0">
                <a:latin typeface="Garamond" panose="02020404030301010803" pitchFamily="18" charset="0"/>
              </a:rPr>
              <a:t>formais.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Eles </a:t>
            </a:r>
            <a:r>
              <a:rPr lang="pt-BR" dirty="0">
                <a:latin typeface="Garamond" panose="02020404030301010803" pitchFamily="18" charset="0"/>
              </a:rPr>
              <a:t>registram a diligência da Administração na observância das normas e na tomada de decisões fundamentadas, servindo como prova para órgãos de controle.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Parecer </a:t>
            </a:r>
            <a:r>
              <a:rPr lang="pt-BR" b="1" dirty="0">
                <a:latin typeface="Garamond" panose="02020404030301010803" pitchFamily="18" charset="0"/>
              </a:rPr>
              <a:t>Técnico:</a:t>
            </a:r>
            <a:r>
              <a:rPr lang="pt-BR" dirty="0">
                <a:latin typeface="Garamond" panose="02020404030301010803" pitchFamily="18" charset="0"/>
              </a:rPr>
              <a:t>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Responsabilidade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Elaborado por servidores da área técnica requisitante ou com expertise no </a:t>
            </a:r>
            <a:r>
              <a:rPr lang="pt-BR" dirty="0" smtClean="0">
                <a:latin typeface="Garamond" panose="02020404030301010803" pitchFamily="18" charset="0"/>
              </a:rPr>
              <a:t>objeto.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Conteúdo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Analisa a adequação do objeto às necessidades, a estimativa de custos, a viabilidade técnica da solução, a exequibilidade do projeto, a compatibilidade com o orçamento, e as especificações </a:t>
            </a:r>
            <a:r>
              <a:rPr lang="pt-BR" dirty="0" smtClean="0">
                <a:latin typeface="Garamond" panose="02020404030301010803" pitchFamily="18" charset="0"/>
              </a:rPr>
              <a:t>técnicas.</a:t>
            </a:r>
          </a:p>
        </p:txBody>
      </p:sp>
    </p:spTree>
    <p:extLst>
      <p:ext uri="{BB962C8B-B14F-4D97-AF65-F5344CB8AC3E}">
        <p14:creationId xmlns:p14="http://schemas.microsoft.com/office/powerpoint/2010/main" val="161089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338" y="93785"/>
            <a:ext cx="87766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Obrigatoriedade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Necessário sempre que houver questões técnicas que precisem ser dirimidas ou justificadas, servindo como base para o Termo de Referência ou Projeto </a:t>
            </a:r>
            <a:r>
              <a:rPr lang="pt-BR" dirty="0" smtClean="0">
                <a:latin typeface="Garamond" panose="02020404030301010803" pitchFamily="18" charset="0"/>
              </a:rPr>
              <a:t>Básico.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Parecer </a:t>
            </a:r>
            <a:r>
              <a:rPr lang="pt-BR" b="1" dirty="0">
                <a:latin typeface="Garamond" panose="02020404030301010803" pitchFamily="18" charset="0"/>
              </a:rPr>
              <a:t>Jurídico:</a:t>
            </a:r>
            <a:r>
              <a:rPr lang="pt-BR" dirty="0">
                <a:latin typeface="Garamond" panose="02020404030301010803" pitchFamily="18" charset="0"/>
              </a:rPr>
              <a:t>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Responsabilidade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Elaborado pela assessoria jurídica do </a:t>
            </a:r>
            <a:r>
              <a:rPr lang="pt-BR" dirty="0" smtClean="0">
                <a:latin typeface="Garamond" panose="02020404030301010803" pitchFamily="18" charset="0"/>
              </a:rPr>
              <a:t>órgão.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Conteúdo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Analisa a legalidade de todo o processo (edital, minuta de contrato, justificativas para contratação direta, adequação à lei), a conformidade com os princípios da Administração Pública e a proteção do interesse </a:t>
            </a:r>
            <a:r>
              <a:rPr lang="pt-BR" dirty="0" smtClean="0">
                <a:latin typeface="Garamond" panose="02020404030301010803" pitchFamily="18" charset="0"/>
              </a:rPr>
              <a:t>público.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Obrigatoriedade </a:t>
            </a:r>
            <a:r>
              <a:rPr lang="pt-BR" b="1" dirty="0">
                <a:latin typeface="Garamond" panose="02020404030301010803" pitchFamily="18" charset="0"/>
              </a:rPr>
              <a:t>(Lei nº 14.133/2021):</a:t>
            </a:r>
            <a:r>
              <a:rPr lang="pt-BR" dirty="0">
                <a:latin typeface="Garamond" panose="02020404030301010803" pitchFamily="18" charset="0"/>
              </a:rPr>
              <a:t> É </a:t>
            </a:r>
            <a:r>
              <a:rPr lang="pt-BR" b="1" dirty="0">
                <a:latin typeface="Garamond" panose="02020404030301010803" pitchFamily="18" charset="0"/>
              </a:rPr>
              <a:t>obrigatório</a:t>
            </a:r>
            <a:r>
              <a:rPr lang="pt-BR" dirty="0">
                <a:latin typeface="Garamond" panose="02020404030301010803" pitchFamily="18" charset="0"/>
              </a:rPr>
              <a:t> antes da divulgação do edital de licitação e antes da celebração de contratos ou instrumentos congêneres decorrentes de contratação direta, ou seja, em todas as contratações que gerem obrigações para a </a:t>
            </a:r>
            <a:r>
              <a:rPr lang="pt-BR" dirty="0" smtClean="0">
                <a:latin typeface="Garamond" panose="02020404030301010803" pitchFamily="18" charset="0"/>
              </a:rPr>
              <a:t>Administração.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Processo </a:t>
            </a:r>
            <a:r>
              <a:rPr lang="pt-BR" b="1" dirty="0">
                <a:latin typeface="Garamond" panose="02020404030301010803" pitchFamily="18" charset="0"/>
              </a:rPr>
              <a:t>de Elaboração:</a:t>
            </a:r>
            <a:r>
              <a:rPr lang="pt-BR" dirty="0">
                <a:latin typeface="Garamond" panose="02020404030301010803" pitchFamily="18" charset="0"/>
              </a:rPr>
              <a:t> Os pareceres devem ser claros, objetivos, fundamentados (com base em dados, normas e jurisprudência), e conclusivos, indicando as medidas a serem tomadas ou as ressalvas necessárias. Devem ser anexados ao processo administrativo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3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70338" y="218831"/>
            <a:ext cx="8776677" cy="161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132862" y="3040185"/>
            <a:ext cx="8714153" cy="812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0338" y="93785"/>
            <a:ext cx="877667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Exemplos Práticos: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Um </a:t>
            </a:r>
            <a:r>
              <a:rPr lang="pt-BR" b="1" dirty="0">
                <a:latin typeface="Garamond" panose="02020404030301010803" pitchFamily="18" charset="0"/>
              </a:rPr>
              <a:t>Parecer Técnico</a:t>
            </a:r>
            <a:r>
              <a:rPr lang="pt-BR" dirty="0">
                <a:latin typeface="Garamond" panose="02020404030301010803" pitchFamily="18" charset="0"/>
              </a:rPr>
              <a:t> de engenharia para a construção de uma ponte, avaliando a topografia, o tipo de solo, a tecnologia construtiva e os custos estimados, embasando o projeto </a:t>
            </a:r>
            <a:r>
              <a:rPr lang="pt-BR" dirty="0" smtClean="0">
                <a:latin typeface="Garamond" panose="02020404030301010803" pitchFamily="18" charset="0"/>
              </a:rPr>
              <a:t>básico.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Um </a:t>
            </a:r>
            <a:r>
              <a:rPr lang="pt-BR" b="1" dirty="0">
                <a:latin typeface="Garamond" panose="02020404030301010803" pitchFamily="18" charset="0"/>
              </a:rPr>
              <a:t>Parecer Jurídico</a:t>
            </a:r>
            <a:r>
              <a:rPr lang="pt-BR" dirty="0">
                <a:latin typeface="Garamond" panose="02020404030301010803" pitchFamily="18" charset="0"/>
              </a:rPr>
              <a:t> analisando a minuta de edital de um Pregão Eletrônico, verificando se todas as cláusulas estão em conformidade com a Lei nº 14.133/2021, se os prazos são adequados e se as exigências de habilitação são </a:t>
            </a:r>
            <a:r>
              <a:rPr lang="pt-BR" dirty="0" smtClean="0">
                <a:latin typeface="Garamond" panose="02020404030301010803" pitchFamily="18" charset="0"/>
              </a:rPr>
              <a:t>proporcionais.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Para </a:t>
            </a:r>
            <a:r>
              <a:rPr lang="pt-BR" dirty="0">
                <a:latin typeface="Garamond" panose="02020404030301010803" pitchFamily="18" charset="0"/>
              </a:rPr>
              <a:t>uma contratação por inexigibilidade, o parecer jurídico validaria a documentação que comprova a singularidade do serviço e a notória especialização do fornecedor.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Risco </a:t>
            </a:r>
            <a:r>
              <a:rPr lang="pt-BR" b="1" dirty="0">
                <a:latin typeface="Garamond" panose="02020404030301010803" pitchFamily="18" charset="0"/>
              </a:rPr>
              <a:t>Mitigado:</a:t>
            </a:r>
            <a:r>
              <a:rPr lang="pt-BR" dirty="0">
                <a:latin typeface="Garamond" panose="02020404030301010803" pitchFamily="18" charset="0"/>
              </a:rPr>
              <a:t> Nulidade de atos, ilegalidades no processo, impugnações e recursos, questionamentos de órgãos de controle, responsabilização dos agentes públicos e insegurança jurídica na contratação.</a:t>
            </a:r>
          </a:p>
        </p:txBody>
      </p:sp>
    </p:spTree>
    <p:extLst>
      <p:ext uri="{BB962C8B-B14F-4D97-AF65-F5344CB8AC3E}">
        <p14:creationId xmlns:p14="http://schemas.microsoft.com/office/powerpoint/2010/main" val="420705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Arredondado 1"/>
          <p:cNvSpPr/>
          <p:nvPr/>
        </p:nvSpPr>
        <p:spPr>
          <a:xfrm>
            <a:off x="289169" y="2524369"/>
            <a:ext cx="1735016" cy="18756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Google Shape;62;p14"/>
          <p:cNvSpPr txBox="1"/>
          <p:nvPr/>
        </p:nvSpPr>
        <p:spPr>
          <a:xfrm>
            <a:off x="229118" y="0"/>
            <a:ext cx="8707064" cy="539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 smtClean="0">
                <a:latin typeface="Garamond" panose="02020404030301010803" pitchFamily="18" charset="0"/>
              </a:rPr>
              <a:t>A </a:t>
            </a:r>
            <a:r>
              <a:rPr lang="pt-BR" sz="1800" b="1" dirty="0">
                <a:latin typeface="Garamond" panose="02020404030301010803" pitchFamily="18" charset="0"/>
              </a:rPr>
              <a:t>solicitação não deixa dúvidas sobre o objeto que se pretende?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Garamond" panose="02020404030301010803" pitchFamily="18" charset="0"/>
              </a:rPr>
              <a:t>Garantir </a:t>
            </a:r>
            <a:r>
              <a:rPr lang="pt-BR" dirty="0">
                <a:latin typeface="Garamond" panose="02020404030301010803" pitchFamily="18" charset="0"/>
              </a:rPr>
              <a:t>a clareza e precisão na </a:t>
            </a:r>
            <a:r>
              <a:rPr lang="pt-BR" b="1" u="sng" dirty="0">
                <a:latin typeface="Garamond" panose="02020404030301010803" pitchFamily="18" charset="0"/>
              </a:rPr>
              <a:t>descrição do objeto</a:t>
            </a:r>
            <a:r>
              <a:rPr lang="pt-BR" b="1" dirty="0">
                <a:latin typeface="Garamond" panose="02020404030301010803" pitchFamily="18" charset="0"/>
              </a:rPr>
              <a:t> </a:t>
            </a:r>
            <a:r>
              <a:rPr lang="pt-BR" dirty="0">
                <a:latin typeface="Garamond" panose="02020404030301010803" pitchFamily="18" charset="0"/>
              </a:rPr>
              <a:t>a ser licitado ou contratado, eliminando ambiguidades e interpretações </a:t>
            </a:r>
            <a:r>
              <a:rPr lang="pt-BR" dirty="0" smtClean="0">
                <a:latin typeface="Garamond" panose="02020404030301010803" pitchFamily="18" charset="0"/>
              </a:rPr>
              <a:t>diversas.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b="1" u="sng" dirty="0">
                <a:latin typeface="Garamond" panose="02020404030301010803" pitchFamily="18" charset="0"/>
              </a:rPr>
              <a:t>descrição clara do objeto</a:t>
            </a:r>
            <a:r>
              <a:rPr lang="pt-BR" dirty="0">
                <a:latin typeface="Garamond" panose="02020404030301010803" pitchFamily="18" charset="0"/>
              </a:rPr>
              <a:t> é a base de todo o processo de contratação. Qualquer imprecisão na fase inicial gera um efeito cascata de incertezas e potenciais problemas em fases </a:t>
            </a:r>
            <a:r>
              <a:rPr lang="pt-BR" dirty="0" smtClean="0">
                <a:latin typeface="Garamond" panose="02020404030301010803" pitchFamily="18" charset="0"/>
              </a:rPr>
              <a:t>futuras.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Garamond" panose="02020404030301010803" pitchFamily="18" charset="0"/>
              </a:rPr>
              <a:t>Permite </a:t>
            </a:r>
            <a:r>
              <a:rPr lang="pt-BR" dirty="0">
                <a:latin typeface="Garamond" panose="02020404030301010803" pitchFamily="18" charset="0"/>
              </a:rPr>
              <a:t>que todos os envolvidos (licitantes, equipe técnica, fiscalização) tenham o mesmo entendimento sobre o que será entregue ou executado.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Riscos:</a:t>
            </a:r>
            <a:endParaRPr lang="pt-BR" dirty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Especificação Detalhada:</a:t>
            </a:r>
            <a:r>
              <a:rPr lang="pt-BR" dirty="0">
                <a:latin typeface="Garamond" panose="02020404030301010803" pitchFamily="18" charset="0"/>
              </a:rPr>
              <a:t> A descrição deve ser minuciosa, incluindo características técnicas, padrões de qualidade, quantidades, prazos de entrega e quaisquer requisitos específicos.</a:t>
            </a: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Linguagem Objetiva:</a:t>
            </a:r>
            <a:r>
              <a:rPr lang="pt-BR" dirty="0">
                <a:latin typeface="Garamond" panose="02020404030301010803" pitchFamily="18" charset="0"/>
              </a:rPr>
              <a:t> Evitar termos vagos ou subjetivos que possam levar a múltiplas interpretações.</a:t>
            </a: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Referências Normativas:</a:t>
            </a:r>
            <a:r>
              <a:rPr lang="pt-BR" dirty="0">
                <a:latin typeface="Garamond" panose="02020404030301010803" pitchFamily="18" charset="0"/>
              </a:rPr>
              <a:t> Se aplicável, citar normas técnicas (ABNT, ISO), padrões de mercado ou legislações pertinentes.</a:t>
            </a:r>
          </a:p>
          <a:p>
            <a:pPr lvl="0" algn="just">
              <a:lnSpc>
                <a:spcPct val="150000"/>
              </a:lnSpc>
              <a:spcBef>
                <a:spcPts val="1100"/>
              </a:spcBef>
            </a:pP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6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140132" y="1101969"/>
            <a:ext cx="8917899" cy="1617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03201" y="3470031"/>
            <a:ext cx="8854830" cy="7190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Google Shape;62;p14"/>
          <p:cNvSpPr txBox="1"/>
          <p:nvPr/>
        </p:nvSpPr>
        <p:spPr>
          <a:xfrm>
            <a:off x="140132" y="-63023"/>
            <a:ext cx="8707064" cy="520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just">
              <a:lnSpc>
                <a:spcPct val="150000"/>
              </a:lnSpc>
            </a:pPr>
            <a:endParaRPr lang="pt-BR" b="1" dirty="0" smtClean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Diálogo </a:t>
            </a:r>
            <a:r>
              <a:rPr lang="pt-BR" b="1" dirty="0">
                <a:latin typeface="Garamond" panose="02020404030301010803" pitchFamily="18" charset="0"/>
              </a:rPr>
              <a:t>com o Mercado (se cabível):</a:t>
            </a:r>
            <a:r>
              <a:rPr lang="pt-BR" dirty="0">
                <a:latin typeface="Garamond" panose="02020404030301010803" pitchFamily="18" charset="0"/>
              </a:rPr>
              <a:t> Em casos de objetos inovadores ou complexos, uma pesquisa de mercado prévia ou consulta pública pode refinar a descrição e evitar erros.</a:t>
            </a:r>
          </a:p>
          <a:p>
            <a:pPr algn="just">
              <a:lnSpc>
                <a:spcPct val="150000"/>
              </a:lnSpc>
            </a:pPr>
            <a:endParaRPr lang="pt-BR" sz="500" b="1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Exemplos </a:t>
            </a:r>
            <a:r>
              <a:rPr lang="pt-BR" b="1" dirty="0">
                <a:latin typeface="Garamond" panose="02020404030301010803" pitchFamily="18" charset="0"/>
              </a:rPr>
              <a:t>Práticos:</a:t>
            </a:r>
            <a:endParaRPr lang="pt-BR" dirty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❌ Ruim:</a:t>
            </a:r>
            <a:r>
              <a:rPr lang="pt-BR" dirty="0">
                <a:latin typeface="Garamond" panose="02020404030301010803" pitchFamily="18" charset="0"/>
              </a:rPr>
              <a:t> "Aquisição de computadores para o escritório." (Vago: Quais modelos? Especificações mínimas? Quantidade?)</a:t>
            </a: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✅ Bom:</a:t>
            </a:r>
            <a:r>
              <a:rPr lang="pt-BR" dirty="0">
                <a:latin typeface="Garamond" panose="02020404030301010803" pitchFamily="18" charset="0"/>
              </a:rPr>
              <a:t> "Aquisição de 10 (dez) notebooks com processador Intel Core i7 (11ª geração ou superior), 16GB RAM, SSD 512GB </a:t>
            </a:r>
            <a:r>
              <a:rPr lang="pt-BR" dirty="0" err="1">
                <a:latin typeface="Garamond" panose="02020404030301010803" pitchFamily="18" charset="0"/>
              </a:rPr>
              <a:t>NVMe</a:t>
            </a:r>
            <a:r>
              <a:rPr lang="pt-BR" dirty="0">
                <a:latin typeface="Garamond" panose="02020404030301010803" pitchFamily="18" charset="0"/>
              </a:rPr>
              <a:t>, tela </a:t>
            </a:r>
            <a:r>
              <a:rPr lang="pt-BR" dirty="0" err="1">
                <a:latin typeface="Garamond" panose="02020404030301010803" pitchFamily="18" charset="0"/>
              </a:rPr>
              <a:t>Full</a:t>
            </a:r>
            <a:r>
              <a:rPr lang="pt-BR" dirty="0">
                <a:latin typeface="Garamond" panose="02020404030301010803" pitchFamily="18" charset="0"/>
              </a:rPr>
              <a:t> HD 15.6 polegadas, sistema operacional Windows 11 Pro, com 3 anos de garantia on-site, conforme Anexo I – Termo de Referência."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especificação clara impede que licitantes ofereçam produtos inadequados e garante que a Administração receba exatamente o que necessita, evitando aditivos e questionamentos.</a:t>
            </a:r>
          </a:p>
          <a:p>
            <a:pPr algn="just">
              <a:lnSpc>
                <a:spcPct val="150000"/>
              </a:lnSpc>
            </a:pPr>
            <a:endParaRPr lang="pt-BR" sz="500" b="1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Risco </a:t>
            </a:r>
            <a:r>
              <a:rPr lang="pt-BR" b="1" dirty="0">
                <a:latin typeface="Garamond" panose="02020404030301010803" pitchFamily="18" charset="0"/>
              </a:rPr>
              <a:t>Mitigado:</a:t>
            </a:r>
            <a:r>
              <a:rPr lang="pt-BR" dirty="0">
                <a:latin typeface="Garamond" panose="02020404030301010803" pitchFamily="18" charset="0"/>
              </a:rPr>
              <a:t> Não conformidade do objeto, atrasos na entrega, necessidade de aditivos contratuais, impugnações de edital, </a:t>
            </a:r>
            <a:r>
              <a:rPr lang="pt-BR" dirty="0" err="1">
                <a:latin typeface="Garamond" panose="02020404030301010803" pitchFamily="18" charset="0"/>
              </a:rPr>
              <a:t>sobrepreço</a:t>
            </a:r>
            <a:r>
              <a:rPr lang="pt-BR" dirty="0">
                <a:latin typeface="Garamond" panose="02020404030301010803" pitchFamily="18" charset="0"/>
              </a:rPr>
              <a:t>/superfaturamento por ambiguidade e anulação do processo.</a:t>
            </a:r>
          </a:p>
          <a:p>
            <a:pPr lvl="0" algn="just">
              <a:lnSpc>
                <a:spcPct val="150000"/>
              </a:lnSpc>
              <a:spcBef>
                <a:spcPts val="1100"/>
              </a:spcBef>
            </a:pP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539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A justificativa comprova a necessidade do objeto?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Fundamentar de forma clara e inquestionável a real necessidade da contratação, demonstrando que ela atende a um interesse público e está alinhada aos objetivos da Administração.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Informação:</a:t>
            </a:r>
            <a:endParaRPr lang="pt-BR" dirty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dirty="0">
                <a:latin typeface="Garamond" panose="02020404030301010803" pitchFamily="18" charset="0"/>
              </a:rPr>
              <a:t>A justificativa é o pilar da legalidade e da legitimidade de qualquer gasto público. Ela transforma uma "vontade" em uma "necessidade" formalizada.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latin typeface="Garamond" panose="02020404030301010803" pitchFamily="18" charset="0"/>
              </a:rPr>
              <a:t>Todas as informações pertinentes sobre o problema a ser resolvido, os impactos da não contratação e os benefícios esperados devem ser compiladas e apresentadas de forma lógica.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Riscos:</a:t>
            </a:r>
            <a:endParaRPr lang="pt-BR" dirty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Diagnóstico Preciso:</a:t>
            </a:r>
            <a:r>
              <a:rPr lang="pt-BR" dirty="0">
                <a:latin typeface="Garamond" panose="02020404030301010803" pitchFamily="18" charset="0"/>
              </a:rPr>
              <a:t> Apresentar o problema ou a demanda existente, com dados e indicadores que a comprovem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"queda de produtividade de 20% devido a equipamentos obsoletos").</a:t>
            </a: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Vínculo com o Planejamento:</a:t>
            </a:r>
            <a:r>
              <a:rPr lang="pt-BR" dirty="0">
                <a:latin typeface="Garamond" panose="02020404030301010803" pitchFamily="18" charset="0"/>
              </a:rPr>
              <a:t> Demonstrar que a contratação está prevista no planejamento estratégico do órgão, no Plano Anual de Contratações (PAC) ou em outra diretriz institucional.</a:t>
            </a:r>
          </a:p>
          <a:p>
            <a:pPr lvl="0" algn="just">
              <a:lnSpc>
                <a:spcPct val="150000"/>
              </a:lnSpc>
              <a:spcBef>
                <a:spcPts val="1100"/>
              </a:spcBef>
            </a:pP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3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Arredondado 1"/>
          <p:cNvSpPr/>
          <p:nvPr/>
        </p:nvSpPr>
        <p:spPr>
          <a:xfrm>
            <a:off x="78154" y="1484923"/>
            <a:ext cx="8987691" cy="1985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Arredondado 2"/>
          <p:cNvSpPr/>
          <p:nvPr/>
        </p:nvSpPr>
        <p:spPr>
          <a:xfrm>
            <a:off x="156308" y="3540369"/>
            <a:ext cx="8779874" cy="5783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Google Shape;62;p14"/>
          <p:cNvSpPr txBox="1"/>
          <p:nvPr/>
        </p:nvSpPr>
        <p:spPr>
          <a:xfrm>
            <a:off x="229118" y="0"/>
            <a:ext cx="8707064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Benefícios </a:t>
            </a:r>
            <a:r>
              <a:rPr lang="pt-BR" b="1" dirty="0">
                <a:latin typeface="Garamond" panose="02020404030301010803" pitchFamily="18" charset="0"/>
              </a:rPr>
              <a:t>Esperados:</a:t>
            </a:r>
            <a:r>
              <a:rPr lang="pt-BR" dirty="0">
                <a:latin typeface="Garamond" panose="02020404030301010803" pitchFamily="18" charset="0"/>
              </a:rPr>
              <a:t> Explicar como a contratação resolverá o problema e quais ganhos trará para a Administração e, consequentemente, para o cidadão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"aumento da eficiência do atendimento ao público em X%").</a:t>
            </a:r>
          </a:p>
          <a:p>
            <a:pPr lvl="1"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Análise de Alternativas:</a:t>
            </a:r>
            <a:r>
              <a:rPr lang="pt-BR" dirty="0">
                <a:latin typeface="Garamond" panose="02020404030301010803" pitchFamily="18" charset="0"/>
              </a:rPr>
              <a:t> Se existirem, apresentar as alternativas consideradas e justificar por que a solução proposta é a mais vantajosa.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>
                <a:latin typeface="Garamond" panose="02020404030301010803" pitchFamily="18" charset="0"/>
              </a:rPr>
              <a:t>Exemplos Práticos:</a:t>
            </a:r>
            <a:endParaRPr lang="pt-BR" sz="1300" dirty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sz="1300" b="1" dirty="0">
                <a:latin typeface="Garamond" panose="02020404030301010803" pitchFamily="18" charset="0"/>
              </a:rPr>
              <a:t>❌ Ruim:</a:t>
            </a:r>
            <a:r>
              <a:rPr lang="pt-BR" sz="1300" dirty="0">
                <a:latin typeface="Garamond" panose="02020404030301010803" pitchFamily="18" charset="0"/>
              </a:rPr>
              <a:t> "É necessário contratar um serviço de manutenção de ar-condicionado." (Por que? Qual a urgência? Quais equipamentos?)</a:t>
            </a:r>
          </a:p>
          <a:p>
            <a:pPr lvl="1" algn="just">
              <a:lnSpc>
                <a:spcPct val="150000"/>
              </a:lnSpc>
            </a:pPr>
            <a:r>
              <a:rPr lang="pt-BR" sz="1300" b="1" dirty="0">
                <a:latin typeface="Garamond" panose="02020404030301010803" pitchFamily="18" charset="0"/>
              </a:rPr>
              <a:t>✅ Bom:</a:t>
            </a:r>
            <a:r>
              <a:rPr lang="pt-BR" sz="1300" dirty="0">
                <a:latin typeface="Garamond" panose="02020404030301010803" pitchFamily="18" charset="0"/>
              </a:rPr>
              <a:t> "A contratação de serviços de manutenção preventiva e corretiva de aparelhos de ar-condicionado é essencial para garantir o adequado funcionamento dos equipamentos instalados nas dependências do órgão, que hoje operam com interrupções frequentes (registros de 15 falhas no último mês, conforme relatório do setor de manutenção), impactando o conforto e a produtividade dos servidores, bem como a conservação dos equipamentos eletrônicos. A ausência de manutenção acarreta risco de paralisação total das atividades em setores críticos e aumento dos custos de reparos emergenciais."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Risco Mitigado:</a:t>
            </a:r>
            <a:r>
              <a:rPr lang="pt-BR" dirty="0">
                <a:latin typeface="Garamond" panose="02020404030301010803" pitchFamily="18" charset="0"/>
              </a:rPr>
              <a:t> Contratações desnecessárias, desvio de finalidade, desperdício de dinheiro público, questionamentos por órgãos de controle externo (Tribunais de Contas) e responsabilização dos agentes públicos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4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64118" y="65447"/>
            <a:ext cx="88157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O objeto exige Licitação ou poderá ocorrer por Contratação direta?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a) Dispensa b) Inexigibilidade c) Credenciamento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Identificar corretamente a via legal para a contratação (licitação como regra ou contratação direta como exceção), conforme as hipóteses previstas na Lei nº 14.133/2021.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correta </a:t>
            </a:r>
            <a:r>
              <a:rPr lang="pt-BR" dirty="0" smtClean="0">
                <a:latin typeface="Garamond" panose="02020404030301010803" pitchFamily="18" charset="0"/>
              </a:rPr>
              <a:t>inserção </a:t>
            </a:r>
            <a:r>
              <a:rPr lang="pt-BR" dirty="0">
                <a:latin typeface="Garamond" panose="02020404030301010803" pitchFamily="18" charset="0"/>
              </a:rPr>
              <a:t>do objeto à regra ou exceção legal é fundamental. A informação reunida sobre o objeto e o contexto da contratação é que definirá o caminho </a:t>
            </a:r>
            <a:r>
              <a:rPr lang="pt-BR" dirty="0" smtClean="0">
                <a:latin typeface="Garamond" panose="02020404030301010803" pitchFamily="18" charset="0"/>
              </a:rPr>
              <a:t>jurídico.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decisão por contratação direta exige uma robusta base de informações para comprovar o enquadramento em uma das hipóteses legais.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Legal Rigorosa:</a:t>
            </a:r>
            <a:r>
              <a:rPr lang="pt-BR" dirty="0">
                <a:latin typeface="Garamond" panose="02020404030301010803" pitchFamily="18" charset="0"/>
              </a:rPr>
              <a:t> Avaliar se o objeto se enquadra em alguma das hipóteses de dispensa, inexigibilidade ou credenciamento da Lei nº </a:t>
            </a:r>
            <a:r>
              <a:rPr lang="pt-BR" dirty="0" smtClean="0">
                <a:latin typeface="Garamond" panose="02020404030301010803" pitchFamily="18" charset="0"/>
              </a:rPr>
              <a:t>14.133/2021.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Coleta </a:t>
            </a:r>
            <a:r>
              <a:rPr lang="pt-BR" b="1" dirty="0">
                <a:latin typeface="Garamond" panose="02020404030301010803" pitchFamily="18" charset="0"/>
              </a:rPr>
              <a:t>de Provas:</a:t>
            </a:r>
            <a:r>
              <a:rPr lang="pt-BR" dirty="0">
                <a:latin typeface="Garamond" panose="02020404030301010803" pitchFamily="18" charset="0"/>
              </a:rPr>
              <a:t> Para a contratação direta, reunir todos os documentos e informações que comprovem o atendimento aos requisitos legais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laudos técnicos de exclusividade, pesquisas de preços, justificativa de emergência</a:t>
            </a:r>
            <a:r>
              <a:rPr lang="pt-BR" dirty="0" smtClean="0">
                <a:latin typeface="Garamond" panose="02020404030301010803" pitchFamily="18" charset="0"/>
              </a:rPr>
              <a:t>).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7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Arredondado 2"/>
          <p:cNvSpPr/>
          <p:nvPr/>
        </p:nvSpPr>
        <p:spPr>
          <a:xfrm>
            <a:off x="62524" y="828431"/>
            <a:ext cx="8886092" cy="2883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164118" y="3782646"/>
            <a:ext cx="8815754" cy="5939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64118" y="65447"/>
            <a:ext cx="881575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Parecer </a:t>
            </a:r>
            <a:r>
              <a:rPr lang="pt-BR" b="1" dirty="0">
                <a:latin typeface="Garamond" panose="02020404030301010803" pitchFamily="18" charset="0"/>
              </a:rPr>
              <a:t>Jurídico Obrigatório:</a:t>
            </a:r>
            <a:r>
              <a:rPr lang="pt-BR" dirty="0">
                <a:latin typeface="Garamond" panose="02020404030301010803" pitchFamily="18" charset="0"/>
              </a:rPr>
              <a:t> Antes de qualquer contratação direta, o processo deve ser submetido à análise jurídica para validação.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>
                <a:latin typeface="Garamond" panose="02020404030301010803" pitchFamily="18" charset="0"/>
              </a:rPr>
              <a:t>Exemplos </a:t>
            </a:r>
            <a:r>
              <a:rPr lang="pt-BR" sz="1300" b="1" dirty="0" smtClean="0">
                <a:latin typeface="Garamond" panose="02020404030301010803" pitchFamily="18" charset="0"/>
              </a:rPr>
              <a:t>Práticos:</a:t>
            </a:r>
            <a:endParaRPr lang="pt-BR" sz="13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a) Dispensa</a:t>
            </a:r>
            <a:r>
              <a:rPr lang="pt-BR" sz="1300" b="1" dirty="0">
                <a:latin typeface="Garamond" panose="02020404030301010803" pitchFamily="18" charset="0"/>
              </a:rPr>
              <a:t>:</a:t>
            </a:r>
            <a:r>
              <a:rPr lang="pt-BR" sz="1300" dirty="0">
                <a:latin typeface="Garamond" panose="02020404030301010803" pitchFamily="18" charset="0"/>
              </a:rPr>
              <a:t> Contratação de valores baixos (art. 75, I e II), situação de emergência comprovada (art. 75, VIII), ou aquisição de bens para pesquisa e desenvolvimento (art. 75, IV "j"). A informação essencial aqui é o valor, a situação fática (emergência) ou a finalidade específica do </a:t>
            </a:r>
            <a:r>
              <a:rPr lang="pt-BR" sz="1300" dirty="0" smtClean="0">
                <a:latin typeface="Garamond" panose="02020404030301010803" pitchFamily="18" charset="0"/>
              </a:rPr>
              <a:t>bem/serviço.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b</a:t>
            </a:r>
            <a:r>
              <a:rPr lang="pt-BR" sz="1300" b="1" dirty="0">
                <a:latin typeface="Garamond" panose="02020404030301010803" pitchFamily="18" charset="0"/>
              </a:rPr>
              <a:t>) Inexigibilidade:</a:t>
            </a:r>
            <a:r>
              <a:rPr lang="pt-BR" sz="1300" dirty="0">
                <a:latin typeface="Garamond" panose="02020404030301010803" pitchFamily="18" charset="0"/>
              </a:rPr>
              <a:t> Contratação de artista consagrado (art. 74, I), serviços técnicos especializados </a:t>
            </a:r>
            <a:r>
              <a:rPr lang="pt-BR" sz="1300" dirty="0" smtClean="0">
                <a:latin typeface="Garamond" panose="02020404030301010803" pitchFamily="18" charset="0"/>
              </a:rPr>
              <a:t>com </a:t>
            </a:r>
            <a:r>
              <a:rPr lang="pt-BR" sz="1300" dirty="0">
                <a:latin typeface="Garamond" panose="02020404030301010803" pitchFamily="18" charset="0"/>
              </a:rPr>
              <a:t>notória especialização (advogado, consultor, engenheiro de alta complexidade - art. 74, III). A informação crucial é a </a:t>
            </a:r>
            <a:r>
              <a:rPr lang="pt-BR" sz="1300" dirty="0" smtClean="0">
                <a:latin typeface="Garamond" panose="02020404030301010803" pitchFamily="18" charset="0"/>
              </a:rPr>
              <a:t>notória </a:t>
            </a:r>
            <a:r>
              <a:rPr lang="pt-BR" sz="1300" dirty="0">
                <a:latin typeface="Garamond" panose="02020404030301010803" pitchFamily="18" charset="0"/>
              </a:rPr>
              <a:t>especialização do contratado, comprovada por portfólio, currículo, publicações, </a:t>
            </a:r>
            <a:r>
              <a:rPr lang="pt-BR" sz="1300" dirty="0" smtClean="0">
                <a:latin typeface="Garamond" panose="02020404030301010803" pitchFamily="18" charset="0"/>
              </a:rPr>
              <a:t>etc.</a:t>
            </a:r>
          </a:p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Garamond" panose="02020404030301010803" pitchFamily="18" charset="0"/>
              </a:rPr>
              <a:t>c</a:t>
            </a:r>
            <a:r>
              <a:rPr lang="pt-BR" sz="1300" b="1" dirty="0">
                <a:latin typeface="Garamond" panose="02020404030301010803" pitchFamily="18" charset="0"/>
              </a:rPr>
              <a:t>) Credenciamento:</a:t>
            </a:r>
            <a:r>
              <a:rPr lang="pt-BR" sz="1300" dirty="0">
                <a:latin typeface="Garamond" panose="02020404030301010803" pitchFamily="18" charset="0"/>
              </a:rPr>
              <a:t> Para contratação de múltiplos profissionais ou empresas para prestar serviços ou fornecer bens comuns, em regime de não exclusividade (</a:t>
            </a:r>
            <a:r>
              <a:rPr lang="pt-BR" sz="1300" dirty="0" err="1">
                <a:latin typeface="Garamond" panose="02020404030301010803" pitchFamily="18" charset="0"/>
              </a:rPr>
              <a:t>ex</a:t>
            </a:r>
            <a:r>
              <a:rPr lang="pt-BR" sz="1300" dirty="0">
                <a:latin typeface="Garamond" panose="02020404030301010803" pitchFamily="18" charset="0"/>
              </a:rPr>
              <a:t>: clínicas médicas para exames, hotéis para hospedagem, autoescolas para capacitação de servidores - art. 79). A informação gerida é a padronização das condições e a capacidade de múltiplos prestadores.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Risco Mitigado:</a:t>
            </a:r>
            <a:r>
              <a:rPr lang="pt-BR" dirty="0">
                <a:latin typeface="Garamond" panose="02020404030301010803" pitchFamily="18" charset="0"/>
              </a:rPr>
              <a:t> Nulidade da contratação, improbidade administrativa, favorecimento indevido, aplicação de sanções, desvio de recursos e perda de credibilidade da instituição.</a:t>
            </a:r>
          </a:p>
        </p:txBody>
      </p:sp>
    </p:spTree>
    <p:extLst>
      <p:ext uri="{BB962C8B-B14F-4D97-AF65-F5344CB8AC3E}">
        <p14:creationId xmlns:p14="http://schemas.microsoft.com/office/powerpoint/2010/main" val="17224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0" y="-1"/>
            <a:ext cx="91440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Garamond" panose="02020404030301010803" pitchFamily="18" charset="0"/>
              </a:rPr>
              <a:t>Em caso de serviço o objeto pode ser terceirizado?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Objetivo:</a:t>
            </a:r>
            <a:r>
              <a:rPr lang="pt-BR" dirty="0">
                <a:latin typeface="Garamond" panose="02020404030301010803" pitchFamily="18" charset="0"/>
              </a:rPr>
              <a:t> Determinar a legalidade e a conveniência da terceirização de um serviço, considerando as normas trabalhistas e administrativas.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Importância para a Gestão da </a:t>
            </a:r>
            <a:r>
              <a:rPr lang="pt-BR" b="1" dirty="0" smtClean="0">
                <a:latin typeface="Garamond" panose="02020404030301010803" pitchFamily="18" charset="0"/>
              </a:rPr>
              <a:t>Informação: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decisão de terceirizar exige informações precisas sobre a natureza do serviço, a capacidade interna do órgão, os custos envolvidos e os riscos trabalhistas e </a:t>
            </a:r>
            <a:r>
              <a:rPr lang="pt-BR" dirty="0" smtClean="0">
                <a:latin typeface="Garamond" panose="02020404030301010803" pitchFamily="18" charset="0"/>
              </a:rPr>
              <a:t>administrativos.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Garamond" panose="02020404030301010803" pitchFamily="18" charset="0"/>
              </a:rPr>
              <a:t>É </a:t>
            </a:r>
            <a:r>
              <a:rPr lang="pt-BR" dirty="0">
                <a:latin typeface="Garamond" panose="02020404030301010803" pitchFamily="18" charset="0"/>
              </a:rPr>
              <a:t>crucial gerir informações sobre a distinção entre atividades-fim e atividades-meio, e as evoluções legislativas sobre o tema.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Garamond" panose="02020404030301010803" pitchFamily="18" charset="0"/>
              </a:rPr>
              <a:t>Como Mitigar </a:t>
            </a:r>
            <a:r>
              <a:rPr lang="pt-BR" b="1" dirty="0" smtClean="0">
                <a:latin typeface="Garamond" panose="02020404030301010803" pitchFamily="18" charset="0"/>
              </a:rPr>
              <a:t>Riscos: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da Natureza do Serviço:</a:t>
            </a:r>
            <a:r>
              <a:rPr lang="pt-BR" dirty="0">
                <a:latin typeface="Garamond" panose="02020404030301010803" pitchFamily="18" charset="0"/>
              </a:rPr>
              <a:t> Determinar se o serviço a ser contratado pode ser executado por terceiros ou se configura atividade-fim exclusiva e estratégica do órgão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atividades de polícia, julgamento de processos judiciais</a:t>
            </a:r>
            <a:r>
              <a:rPr lang="pt-BR" dirty="0" smtClean="0">
                <a:latin typeface="Garamond" panose="02020404030301010803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Garamond" panose="02020404030301010803" pitchFamily="18" charset="0"/>
              </a:rPr>
              <a:t>Base </a:t>
            </a:r>
            <a:r>
              <a:rPr lang="pt-BR" b="1" dirty="0">
                <a:latin typeface="Garamond" panose="02020404030301010803" pitchFamily="18" charset="0"/>
              </a:rPr>
              <a:t>Legal:</a:t>
            </a:r>
            <a:r>
              <a:rPr lang="pt-BR" dirty="0">
                <a:latin typeface="Garamond" panose="02020404030301010803" pitchFamily="18" charset="0"/>
              </a:rPr>
              <a:t> A Lei nº 13.429/2017 (Lei da Terceirização) e a Lei nº 14.133/2021 permitem a terceirização de atividades-meio e, em certas condições, de atividades-fim, desde que não configurem funções essenciais e exclusivas de </a:t>
            </a:r>
            <a:r>
              <a:rPr lang="pt-BR" dirty="0" smtClean="0">
                <a:latin typeface="Garamond" panose="02020404030301010803" pitchFamily="18" charset="0"/>
              </a:rPr>
              <a:t>Estado.</a:t>
            </a:r>
          </a:p>
        </p:txBody>
      </p:sp>
    </p:spTree>
    <p:extLst>
      <p:ext uri="{BB962C8B-B14F-4D97-AF65-F5344CB8AC3E}">
        <p14:creationId xmlns:p14="http://schemas.microsoft.com/office/powerpoint/2010/main" val="1695859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4125</Words>
  <Application>Microsoft Office PowerPoint</Application>
  <PresentationFormat>Apresentação na tela (16:9)</PresentationFormat>
  <Paragraphs>269</Paragraphs>
  <Slides>29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Montserrat</vt:lpstr>
      <vt:lpstr>Aileron Regular Bold</vt:lpstr>
      <vt:lpstr>Wingdings</vt:lpstr>
      <vt:lpstr>Arial</vt:lpstr>
      <vt:lpstr>Garamond</vt:lpstr>
      <vt:lpstr>Aileron Heavy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</dc:creator>
  <cp:lastModifiedBy>Vicente</cp:lastModifiedBy>
  <cp:revision>154</cp:revision>
  <dcterms:modified xsi:type="dcterms:W3CDTF">2026-01-30T12:38:12Z</dcterms:modified>
</cp:coreProperties>
</file>